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74" r:id="rId3"/>
    <p:sldId id="299" r:id="rId4"/>
    <p:sldId id="301" r:id="rId5"/>
    <p:sldId id="302" r:id="rId6"/>
    <p:sldId id="300" r:id="rId7"/>
    <p:sldId id="303" r:id="rId8"/>
    <p:sldId id="304" r:id="rId9"/>
    <p:sldId id="305" r:id="rId10"/>
    <p:sldId id="306" r:id="rId11"/>
    <p:sldId id="307" r:id="rId12"/>
    <p:sldId id="273"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3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E9E"/>
    <a:srgbClr val="B2EDE9"/>
    <a:srgbClr val="FFC000"/>
    <a:srgbClr val="467599"/>
    <a:srgbClr val="D64045"/>
    <a:srgbClr val="EBA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75" autoAdjust="0"/>
    <p:restoredTop sz="81296"/>
  </p:normalViewPr>
  <p:slideViewPr>
    <p:cSldViewPr snapToGrid="0" showGuides="1">
      <p:cViewPr>
        <p:scale>
          <a:sx n="91" d="100"/>
          <a:sy n="91" d="100"/>
        </p:scale>
        <p:origin x="2488" y="160"/>
      </p:cViewPr>
      <p:guideLst>
        <p:guide orient="horz" pos="3936"/>
        <p:guide pos="2880"/>
      </p:guideLst>
    </p:cSldViewPr>
  </p:slideViewPr>
  <p:notesTextViewPr>
    <p:cViewPr>
      <p:scale>
        <a:sx n="80" d="100"/>
        <a:sy n="8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71800" cy="458788"/>
          </a:xfrm>
          <a:prstGeom prst="rect">
            <a:avLst/>
          </a:prstGeom>
        </p:spPr>
        <p:txBody>
          <a:bodyPr vert="horz" lIns="91395" tIns="45698" rIns="91395" bIns="45698" rtlCol="0"/>
          <a:lstStyle>
            <a:lvl1pPr algn="l">
              <a:defRPr sz="1300"/>
            </a:lvl1pPr>
          </a:lstStyle>
          <a:p>
            <a:endParaRPr lang="en-US"/>
          </a:p>
        </p:txBody>
      </p:sp>
      <p:sp>
        <p:nvSpPr>
          <p:cNvPr id="3" name="Date Placeholder 2"/>
          <p:cNvSpPr>
            <a:spLocks noGrp="1"/>
          </p:cNvSpPr>
          <p:nvPr>
            <p:ph type="dt" idx="1"/>
          </p:nvPr>
        </p:nvSpPr>
        <p:spPr>
          <a:xfrm>
            <a:off x="3884614" y="2"/>
            <a:ext cx="2971800" cy="458788"/>
          </a:xfrm>
          <a:prstGeom prst="rect">
            <a:avLst/>
          </a:prstGeom>
        </p:spPr>
        <p:txBody>
          <a:bodyPr vert="horz" lIns="91395" tIns="45698" rIns="91395" bIns="45698" rtlCol="0"/>
          <a:lstStyle>
            <a:lvl1pPr algn="r">
              <a:defRPr sz="1300"/>
            </a:lvl1pPr>
          </a:lstStyle>
          <a:p>
            <a:fld id="{880626DD-15EA-4FF9-B165-DF6441D9A681}" type="datetimeFigureOut">
              <a:rPr lang="en-US" smtClean="0"/>
              <a:t>7/4/23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395" tIns="45698" rIns="91395" bIns="45698" rtlCol="0" anchor="ctr"/>
          <a:lstStyle/>
          <a:p>
            <a:endParaRPr lang="en-US"/>
          </a:p>
        </p:txBody>
      </p:sp>
      <p:sp>
        <p:nvSpPr>
          <p:cNvPr id="5" name="Notes Placeholder 4"/>
          <p:cNvSpPr>
            <a:spLocks noGrp="1"/>
          </p:cNvSpPr>
          <p:nvPr>
            <p:ph type="body" sz="quarter" idx="3"/>
          </p:nvPr>
        </p:nvSpPr>
        <p:spPr>
          <a:xfrm>
            <a:off x="685801" y="4400553"/>
            <a:ext cx="5486400" cy="3600450"/>
          </a:xfrm>
          <a:prstGeom prst="rect">
            <a:avLst/>
          </a:prstGeom>
        </p:spPr>
        <p:txBody>
          <a:bodyPr vert="horz" lIns="91395" tIns="45698" rIns="91395" bIns="4569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685217"/>
            <a:ext cx="2971800" cy="458787"/>
          </a:xfrm>
          <a:prstGeom prst="rect">
            <a:avLst/>
          </a:prstGeom>
        </p:spPr>
        <p:txBody>
          <a:bodyPr vert="horz" lIns="91395" tIns="45698" rIns="91395" bIns="45698" rtlCol="0" anchor="b"/>
          <a:lstStyle>
            <a:lvl1pPr algn="l">
              <a:defRPr sz="1300"/>
            </a:lvl1pPr>
          </a:lstStyle>
          <a:p>
            <a:endParaRPr lang="en-US"/>
          </a:p>
        </p:txBody>
      </p:sp>
      <p:sp>
        <p:nvSpPr>
          <p:cNvPr id="7" name="Slide Number Placeholder 6"/>
          <p:cNvSpPr>
            <a:spLocks noGrp="1"/>
          </p:cNvSpPr>
          <p:nvPr>
            <p:ph type="sldNum" sz="quarter" idx="5"/>
          </p:nvPr>
        </p:nvSpPr>
        <p:spPr>
          <a:xfrm>
            <a:off x="3884614" y="8685217"/>
            <a:ext cx="2971800" cy="458787"/>
          </a:xfrm>
          <a:prstGeom prst="rect">
            <a:avLst/>
          </a:prstGeom>
        </p:spPr>
        <p:txBody>
          <a:bodyPr vert="horz" lIns="91395" tIns="45698" rIns="91395" bIns="45698" rtlCol="0" anchor="b"/>
          <a:lstStyle>
            <a:lvl1pPr algn="r">
              <a:defRPr sz="1300"/>
            </a:lvl1pPr>
          </a:lstStyle>
          <a:p>
            <a:fld id="{DD2AC6CC-40A4-45F7-88E6-7FC0B927D303}" type="slidenum">
              <a:rPr lang="en-US" smtClean="0"/>
              <a:t>‹#›</a:t>
            </a:fld>
            <a:endParaRPr lang="en-US"/>
          </a:p>
        </p:txBody>
      </p:sp>
    </p:spTree>
    <p:extLst>
      <p:ext uri="{BB962C8B-B14F-4D97-AF65-F5344CB8AC3E}">
        <p14:creationId xmlns:p14="http://schemas.microsoft.com/office/powerpoint/2010/main" val="1319355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DD2AC6CC-40A4-45F7-88E6-7FC0B927D303}" type="slidenum">
              <a:rPr lang="en-US" smtClean="0"/>
              <a:t>2</a:t>
            </a:fld>
            <a:endParaRPr lang="en-US"/>
          </a:p>
        </p:txBody>
      </p:sp>
    </p:spTree>
    <p:extLst>
      <p:ext uri="{BB962C8B-B14F-4D97-AF65-F5344CB8AC3E}">
        <p14:creationId xmlns:p14="http://schemas.microsoft.com/office/powerpoint/2010/main" val="1493647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such as computed tomography (CT), where it enables the reconstruction of images from a series of X-ray projections taken from different angles around an object.</a:t>
            </a:r>
          </a:p>
        </p:txBody>
      </p:sp>
      <p:sp>
        <p:nvSpPr>
          <p:cNvPr id="4" name="Slide Number Placeholder 3"/>
          <p:cNvSpPr>
            <a:spLocks noGrp="1"/>
          </p:cNvSpPr>
          <p:nvPr>
            <p:ph type="sldNum" sz="quarter" idx="5"/>
          </p:nvPr>
        </p:nvSpPr>
        <p:spPr/>
        <p:txBody>
          <a:bodyPr/>
          <a:lstStyle/>
          <a:p>
            <a:fld id="{DD2AC6CC-40A4-45F7-88E6-7FC0B927D303}" type="slidenum">
              <a:rPr lang="en-US" smtClean="0"/>
              <a:t>3</a:t>
            </a:fld>
            <a:endParaRPr lang="en-US"/>
          </a:p>
        </p:txBody>
      </p:sp>
    </p:spTree>
    <p:extLst>
      <p:ext uri="{BB962C8B-B14F-4D97-AF65-F5344CB8AC3E}">
        <p14:creationId xmlns:p14="http://schemas.microsoft.com/office/powerpoint/2010/main" val="3993728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6</a:t>
            </a:fld>
            <a:endParaRPr lang="en-US"/>
          </a:p>
        </p:txBody>
      </p:sp>
    </p:spTree>
    <p:extLst>
      <p:ext uri="{BB962C8B-B14F-4D97-AF65-F5344CB8AC3E}">
        <p14:creationId xmlns:p14="http://schemas.microsoft.com/office/powerpoint/2010/main" val="1868482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D1D5DB"/>
                </a:solidFill>
                <a:effectLst/>
                <a:latin typeface="Söhne"/>
              </a:rPr>
              <a:t>\</a:t>
            </a:r>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7</a:t>
            </a:fld>
            <a:endParaRPr lang="en-US"/>
          </a:p>
        </p:txBody>
      </p:sp>
    </p:spTree>
    <p:extLst>
      <p:ext uri="{BB962C8B-B14F-4D97-AF65-F5344CB8AC3E}">
        <p14:creationId xmlns:p14="http://schemas.microsoft.com/office/powerpoint/2010/main" val="185601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12</a:t>
            </a:fld>
            <a:endParaRPr lang="en-US"/>
          </a:p>
        </p:txBody>
      </p:sp>
    </p:spTree>
    <p:extLst>
      <p:ext uri="{BB962C8B-B14F-4D97-AF65-F5344CB8AC3E}">
        <p14:creationId xmlns:p14="http://schemas.microsoft.com/office/powerpoint/2010/main" val="231854143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18.sv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dotGrid">
          <a:fgClr>
            <a:srgbClr val="FFC000"/>
          </a:fgClr>
          <a:bgClr>
            <a:schemeClr val="bg1"/>
          </a:bgClr>
        </a:pattFill>
        <a:effectLst/>
      </p:bgPr>
    </p:bg>
    <p:spTree>
      <p:nvGrpSpPr>
        <p:cNvPr id="1" name=""/>
        <p:cNvGrpSpPr/>
        <p:nvPr/>
      </p:nvGrpSpPr>
      <p:grpSpPr>
        <a:xfrm>
          <a:off x="0" y="0"/>
          <a:ext cx="0" cy="0"/>
          <a:chOff x="0" y="0"/>
          <a:chExt cx="0" cy="0"/>
        </a:xfrm>
      </p:grpSpPr>
      <p:pic>
        <p:nvPicPr>
          <p:cNvPr id="2" name="Graphic 1" descr="An organic corner shape">
            <a:extLst>
              <a:ext uri="{FF2B5EF4-FFF2-40B4-BE49-F238E27FC236}">
                <a16:creationId xmlns:a16="http://schemas.microsoft.com/office/drawing/2014/main" id="{A66B2F1D-130F-4B34-5DB3-73C7115D00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11" y="0"/>
            <a:ext cx="2895353" cy="2895353"/>
          </a:xfrm>
          <a:prstGeom prst="rect">
            <a:avLst/>
          </a:prstGeom>
        </p:spPr>
      </p:pic>
      <p:sp>
        <p:nvSpPr>
          <p:cNvPr id="15" name="TextBox 14">
            <a:extLst>
              <a:ext uri="{FF2B5EF4-FFF2-40B4-BE49-F238E27FC236}">
                <a16:creationId xmlns:a16="http://schemas.microsoft.com/office/drawing/2014/main" id="{8C04A42D-AE94-8346-1BE4-49CE0719908A}"/>
              </a:ext>
            </a:extLst>
          </p:cNvPr>
          <p:cNvSpPr txBox="1"/>
          <p:nvPr userDrawn="1"/>
        </p:nvSpPr>
        <p:spPr>
          <a:xfrm rot="20687178">
            <a:off x="-16353" y="453289"/>
            <a:ext cx="3142522" cy="3210859"/>
          </a:xfrm>
          <a:prstGeom prst="rect">
            <a:avLst/>
          </a:prstGeom>
          <a:noFill/>
          <a:ln>
            <a:noFill/>
            <a:prstDash val="dash"/>
          </a:ln>
        </p:spPr>
        <p:txBody>
          <a:bodyPr wrap="square">
            <a:prstTxWarp prst="textArchUp">
              <a:avLst>
                <a:gd name="adj" fmla="val 6262915"/>
              </a:avLst>
            </a:prstTxWarp>
            <a:spAutoFit/>
          </a:bodyPr>
          <a:lstStyle/>
          <a:p>
            <a:pPr algn="ct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COMPUTATIONAL</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1200" baseline="0" dirty="0">
                <a:solidFill>
                  <a:srgbClr val="002060"/>
                </a:solidFill>
                <a:effectLst/>
                <a:latin typeface="Bahnschrift" panose="020B0502040204020203" pitchFamily="34" charset="0"/>
                <a:ea typeface="Verdana" panose="020B0604030504040204" pitchFamily="34" charset="0"/>
              </a:rPr>
              <a:t>IMAGING</a:t>
            </a:r>
            <a:endParaRPr lang="en-PH" sz="1050" b="1" spc="1200" baseline="0" dirty="0">
              <a:solidFill>
                <a:srgbClr val="002060"/>
              </a:solidFill>
              <a:effectLst/>
              <a:latin typeface="Bahnschrift" panose="020B0502040204020203" pitchFamily="34" charset="0"/>
              <a:ea typeface="Verdana" panose="020B0604030504040204" pitchFamily="34" charset="0"/>
            </a:endParaRP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965370" y="1951757"/>
            <a:ext cx="2617776" cy="3416320"/>
          </a:xfrm>
          <a:prstGeom prst="rect">
            <a:avLst/>
          </a:prstGeom>
          <a:noFill/>
          <a:scene3d>
            <a:camera prst="orthographicFront">
              <a:rot lat="20651912" lon="861116" rev="7765"/>
            </a:camera>
            <a:lightRig rig="threePt" dir="t"/>
          </a:scene3d>
        </p:spPr>
        <p:txBody>
          <a:bodyPr wrap="square">
            <a:spAutoFit/>
          </a:bodyPr>
          <a:lstStyle/>
          <a:p>
            <a:pPr algn="ctr"/>
            <a:r>
              <a:rPr lang="en-PH" sz="216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rPr>
              <a:t>06</a:t>
            </a:r>
            <a:endParaRPr lang="en-PH" sz="180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23018" y="2165188"/>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tx1"/>
                </a:solidFill>
                <a:effectLst/>
                <a:highlight>
                  <a:srgbClr val="FFC000"/>
                </a:highlight>
                <a:latin typeface="Bahnschrift" panose="020B0502040204020203" pitchFamily="34" charset="0"/>
                <a:ea typeface="Verdana" panose="020B0604030504040204" pitchFamily="34" charset="0"/>
              </a:rPr>
              <a:t> ACTIVITY</a:t>
            </a:r>
            <a:r>
              <a:rPr lang="en-PH" sz="2000" b="0" spc="600" baseline="0" dirty="0">
                <a:solidFill>
                  <a:srgbClr val="FFC000"/>
                </a:solidFill>
                <a:effectLst/>
                <a:highlight>
                  <a:srgbClr val="FFC000"/>
                </a:highlight>
                <a:latin typeface="Bahnschrift" panose="020B0502040204020203" pitchFamily="34" charset="0"/>
                <a:ea typeface="Verdana" panose="020B0604030504040204" pitchFamily="34" charset="0"/>
              </a:rPr>
              <a:t>.</a:t>
            </a:r>
          </a:p>
        </p:txBody>
      </p:sp>
      <p:sp>
        <p:nvSpPr>
          <p:cNvPr id="14" name="TextBox 13">
            <a:extLst>
              <a:ext uri="{FF2B5EF4-FFF2-40B4-BE49-F238E27FC236}">
                <a16:creationId xmlns:a16="http://schemas.microsoft.com/office/drawing/2014/main" id="{E670B408-8A73-CABA-E1F7-F58EEBB57794}"/>
              </a:ext>
            </a:extLst>
          </p:cNvPr>
          <p:cNvSpPr txBox="1"/>
          <p:nvPr userDrawn="1"/>
        </p:nvSpPr>
        <p:spPr>
          <a:xfrm>
            <a:off x="3711949" y="1636982"/>
            <a:ext cx="5132725" cy="2554545"/>
          </a:xfrm>
          <a:prstGeom prst="rect">
            <a:avLst/>
          </a:prstGeom>
          <a:noFill/>
          <a:scene3d>
            <a:camera prst="orthographicFront">
              <a:rot lat="20651912" lon="861116" rev="7765"/>
            </a:camera>
            <a:lightRig rig="threePt" dir="t"/>
          </a:scene3d>
        </p:spPr>
        <p:txBody>
          <a:bodyPr wrap="square">
            <a:spAutoFit/>
          </a:bodyPr>
          <a:lstStyle/>
          <a:p>
            <a:pPr algn="ctr"/>
            <a:r>
              <a:rPr lang="en-PH" sz="16000" spc="600" baseline="0" dirty="0">
                <a:ln>
                  <a:noFill/>
                </a:ln>
                <a:solidFill>
                  <a:sysClr val="windowText" lastClr="000000"/>
                </a:solidFill>
                <a:effectLst>
                  <a:glow rad="444613">
                    <a:srgbClr val="FFEE9E">
                      <a:alpha val="48721"/>
                    </a:srgbClr>
                  </a:glow>
                </a:effectLst>
                <a:latin typeface="Bahnschrift Condensed" panose="020B0502040204020203" pitchFamily="34" charset="0"/>
                <a:ea typeface="Verdana" panose="020B0604030504040204" pitchFamily="34" charset="0"/>
                <a:cs typeface="Helvetica" panose="020B0604020202020204" pitchFamily="34" charset="0"/>
              </a:rPr>
              <a:t>RADON</a:t>
            </a:r>
          </a:p>
        </p:txBody>
      </p:sp>
      <p:pic>
        <p:nvPicPr>
          <p:cNvPr id="17" name="Graphic 16" descr="Planet Saturn">
            <a:extLst>
              <a:ext uri="{FF2B5EF4-FFF2-40B4-BE49-F238E27FC236}">
                <a16:creationId xmlns:a16="http://schemas.microsoft.com/office/drawing/2014/main" id="{3EBAFB79-F7AD-2E2F-42B2-55F8CDB139A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239151">
            <a:off x="529739" y="321466"/>
            <a:ext cx="1777197" cy="1777197"/>
          </a:xfrm>
          <a:prstGeom prst="rect">
            <a:avLst/>
          </a:prstGeom>
        </p:spPr>
      </p:pic>
      <p:sp>
        <p:nvSpPr>
          <p:cNvPr id="26" name="TextBox 25">
            <a:extLst>
              <a:ext uri="{FF2B5EF4-FFF2-40B4-BE49-F238E27FC236}">
                <a16:creationId xmlns:a16="http://schemas.microsoft.com/office/drawing/2014/main" id="{CB1D8B48-16D8-14C5-F0CB-517403B9FC8D}"/>
              </a:ext>
            </a:extLst>
          </p:cNvPr>
          <p:cNvSpPr txBox="1"/>
          <p:nvPr userDrawn="1"/>
        </p:nvSpPr>
        <p:spPr>
          <a:xfrm>
            <a:off x="3365674" y="3650752"/>
            <a:ext cx="5855303" cy="1015663"/>
          </a:xfrm>
          <a:prstGeom prst="rect">
            <a:avLst/>
          </a:prstGeom>
          <a:noFill/>
          <a:scene3d>
            <a:camera prst="orthographicFront">
              <a:rot lat="20651912" lon="861116" rev="7765"/>
            </a:camera>
            <a:lightRig rig="threePt" dir="t"/>
          </a:scene3d>
        </p:spPr>
        <p:txBody>
          <a:bodyPr wrap="square">
            <a:spAutoFit/>
          </a:bodyPr>
          <a:lstStyle/>
          <a:p>
            <a:pPr algn="ctr"/>
            <a:r>
              <a:rPr lang="en-PH" sz="6000" b="0" i="0" spc="600" baseline="0" dirty="0">
                <a:ln>
                  <a:noFill/>
                </a:ln>
                <a:solidFill>
                  <a:srgbClr val="FFEE9E"/>
                </a:solidFill>
                <a:effectLst/>
                <a:latin typeface="Bahnschrift SemiCondensed" panose="020B0502040204020203" pitchFamily="34" charset="0"/>
                <a:ea typeface="Verdana" panose="020B0604030504040204" pitchFamily="34" charset="0"/>
                <a:cs typeface="Helvetica" panose="020B0604020202020204" pitchFamily="34" charset="0"/>
              </a:rPr>
              <a:t>TRANSFORMS</a:t>
            </a:r>
          </a:p>
        </p:txBody>
      </p:sp>
      <p:sp>
        <p:nvSpPr>
          <p:cNvPr id="33" name="TextBox 32">
            <a:extLst>
              <a:ext uri="{FF2B5EF4-FFF2-40B4-BE49-F238E27FC236}">
                <a16:creationId xmlns:a16="http://schemas.microsoft.com/office/drawing/2014/main" id="{2DB0D3D1-FB3B-405A-23A7-B055DB4AEB08}"/>
              </a:ext>
            </a:extLst>
          </p:cNvPr>
          <p:cNvSpPr txBox="1"/>
          <p:nvPr userDrawn="1"/>
        </p:nvSpPr>
        <p:spPr>
          <a:xfrm>
            <a:off x="5146822" y="5024040"/>
            <a:ext cx="3599620"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000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SUBMITTED BY:</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300" baseline="0" dirty="0">
                <a:solidFill>
                  <a:srgbClr val="002060"/>
                </a:solidFill>
                <a:effectLst/>
                <a:latin typeface="Bahnschrift" panose="020B0502040204020203" pitchFamily="34" charset="0"/>
                <a:ea typeface="Verdana" panose="020B0604030504040204" pitchFamily="34" charset="0"/>
              </a:rPr>
              <a:t>RENE L.PRINCIPE JR.</a:t>
            </a:r>
            <a:endParaRPr lang="en-PH" sz="1050" b="1" spc="300" baseline="0" dirty="0">
              <a:solidFill>
                <a:srgbClr val="002060"/>
              </a:solidFill>
              <a:effectLst/>
              <a:latin typeface="Bahnschrift" panose="020B0502040204020203" pitchFamily="34" charset="0"/>
              <a:ea typeface="Verdana" panose="020B0604030504040204" pitchFamily="34" charset="0"/>
            </a:endParaRPr>
          </a:p>
        </p:txBody>
      </p:sp>
      <p:sp>
        <p:nvSpPr>
          <p:cNvPr id="34" name="TextBox 33">
            <a:extLst>
              <a:ext uri="{FF2B5EF4-FFF2-40B4-BE49-F238E27FC236}">
                <a16:creationId xmlns:a16="http://schemas.microsoft.com/office/drawing/2014/main" id="{CC47295A-419A-457D-24A4-7816D8031A30}"/>
              </a:ext>
            </a:extLst>
          </p:cNvPr>
          <p:cNvSpPr txBox="1"/>
          <p:nvPr userDrawn="1"/>
        </p:nvSpPr>
        <p:spPr>
          <a:xfrm>
            <a:off x="4931098" y="5706741"/>
            <a:ext cx="4024664"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FFC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C000"/>
                </a:highlight>
                <a:latin typeface="Bahnschrift" panose="020B0502040204020203" pitchFamily="34" charset="0"/>
                <a:ea typeface="Verdana" panose="020B0604030504040204" pitchFamily="34" charset="0"/>
              </a:rPr>
              <a:t>SUBMITTED TO:</a:t>
            </a:r>
          </a:p>
          <a:p>
            <a:pPr algn="ctr">
              <a:lnSpc>
                <a:spcPts val="1800"/>
              </a:lnSpc>
            </a:pPr>
            <a:r>
              <a:rPr lang="en-PH" sz="2000" b="1" spc="300" baseline="0" dirty="0">
                <a:solidFill>
                  <a:schemeClr val="tx1"/>
                </a:solidFill>
                <a:effectLst/>
                <a:latin typeface="Bahnschrift" panose="020B0502040204020203" pitchFamily="34" charset="0"/>
                <a:ea typeface="Verdana" panose="020B0604030504040204" pitchFamily="34" charset="0"/>
              </a:rPr>
              <a:t>DR. MARICOR N. SORIANO</a:t>
            </a:r>
            <a:endParaRPr lang="en-PH" sz="1050" b="1" spc="300" baseline="0" dirty="0">
              <a:solidFill>
                <a:schemeClr val="tx1"/>
              </a:solidFill>
              <a:effectLst/>
              <a:latin typeface="Bahnschrift" panose="020B0502040204020203" pitchFamily="34" charset="0"/>
              <a:ea typeface="Verdana" panose="020B0604030504040204" pitchFamily="34" charset="0"/>
            </a:endParaRPr>
          </a:p>
        </p:txBody>
      </p:sp>
      <p:pic>
        <p:nvPicPr>
          <p:cNvPr id="36" name="Graphic 35" descr="A flying paper airplane">
            <a:extLst>
              <a:ext uri="{FF2B5EF4-FFF2-40B4-BE49-F238E27FC236}">
                <a16:creationId xmlns:a16="http://schemas.microsoft.com/office/drawing/2014/main" id="{8A399E99-0B1F-39F2-46D2-4CB9F9E3A3B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87371">
            <a:off x="2151340" y="458374"/>
            <a:ext cx="2263577" cy="2263577"/>
          </a:xfrm>
          <a:prstGeom prst="rect">
            <a:avLst/>
          </a:prstGeom>
        </p:spPr>
      </p:pic>
      <p:pic>
        <p:nvPicPr>
          <p:cNvPr id="40" name="Graphic 39" descr="A microscope">
            <a:extLst>
              <a:ext uri="{FF2B5EF4-FFF2-40B4-BE49-F238E27FC236}">
                <a16:creationId xmlns:a16="http://schemas.microsoft.com/office/drawing/2014/main" id="{30F7BD34-D352-8E20-CD9C-16AA1A698A6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9960" y="4910001"/>
            <a:ext cx="2069172" cy="2069172"/>
          </a:xfrm>
          <a:prstGeom prst="rect">
            <a:avLst/>
          </a:prstGeom>
        </p:spPr>
      </p:pic>
      <p:pic>
        <p:nvPicPr>
          <p:cNvPr id="42" name="Graphic 41" descr="A robot with a raised arm">
            <a:extLst>
              <a:ext uri="{FF2B5EF4-FFF2-40B4-BE49-F238E27FC236}">
                <a16:creationId xmlns:a16="http://schemas.microsoft.com/office/drawing/2014/main" id="{F92644DE-114E-47D3-69AA-74FCDBBED6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660" y="4233645"/>
            <a:ext cx="3028482" cy="3028482"/>
          </a:xfrm>
          <a:prstGeom prst="rect">
            <a:avLst/>
          </a:prstGeom>
        </p:spPr>
      </p:pic>
      <p:pic>
        <p:nvPicPr>
          <p:cNvPr id="48" name="Graphic 47" descr="Planet earth and moon">
            <a:extLst>
              <a:ext uri="{FF2B5EF4-FFF2-40B4-BE49-F238E27FC236}">
                <a16:creationId xmlns:a16="http://schemas.microsoft.com/office/drawing/2014/main" id="{529BB696-EF99-271C-57A1-424DC2E40E01}"/>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43430" y="-192829"/>
            <a:ext cx="2277547" cy="2277547"/>
          </a:xfrm>
          <a:prstGeom prst="rect">
            <a:avLst/>
          </a:prstGeom>
        </p:spPr>
      </p:pic>
      <p:sp>
        <p:nvSpPr>
          <p:cNvPr id="3" name="TextBox 2">
            <a:extLst>
              <a:ext uri="{FF2B5EF4-FFF2-40B4-BE49-F238E27FC236}">
                <a16:creationId xmlns:a16="http://schemas.microsoft.com/office/drawing/2014/main" id="{F3BF1E3A-E80B-1EDD-970A-344BC982D974}"/>
              </a:ext>
            </a:extLst>
          </p:cNvPr>
          <p:cNvSpPr txBox="1"/>
          <p:nvPr userDrawn="1"/>
        </p:nvSpPr>
        <p:spPr>
          <a:xfrm>
            <a:off x="3365673" y="3709475"/>
            <a:ext cx="5855303" cy="1015663"/>
          </a:xfrm>
          <a:prstGeom prst="rect">
            <a:avLst/>
          </a:prstGeom>
          <a:noFill/>
          <a:scene3d>
            <a:camera prst="orthographicFront">
              <a:rot lat="20651912" lon="861116" rev="7765"/>
            </a:camera>
            <a:lightRig rig="threePt" dir="t"/>
          </a:scene3d>
        </p:spPr>
        <p:txBody>
          <a:bodyPr wrap="square">
            <a:spAutoFit/>
          </a:bodyPr>
          <a:lstStyle/>
          <a:p>
            <a:pPr algn="ctr"/>
            <a:r>
              <a:rPr lang="en-PH" sz="6000" b="0" i="0" spc="0" baseline="0" dirty="0">
                <a:ln>
                  <a:noFill/>
                </a:ln>
                <a:solidFill>
                  <a:srgbClr val="FFC000"/>
                </a:solidFill>
                <a:effectLst/>
                <a:latin typeface="Bahnschrift SemiCondensed" panose="020B0502040204020203" pitchFamily="34" charset="0"/>
                <a:ea typeface="Verdana" panose="020B0604030504040204" pitchFamily="34" charset="0"/>
                <a:cs typeface="Helvetica" panose="020B0604020202020204" pitchFamily="34" charset="0"/>
              </a:rPr>
              <a:t>TRANSFORMS</a:t>
            </a:r>
          </a:p>
        </p:txBody>
      </p:sp>
      <p:sp>
        <p:nvSpPr>
          <p:cNvPr id="4" name="TextBox 3">
            <a:extLst>
              <a:ext uri="{FF2B5EF4-FFF2-40B4-BE49-F238E27FC236}">
                <a16:creationId xmlns:a16="http://schemas.microsoft.com/office/drawing/2014/main" id="{8C6453A4-924F-77BD-783C-7D4843B00FAC}"/>
              </a:ext>
            </a:extLst>
          </p:cNvPr>
          <p:cNvSpPr txBox="1"/>
          <p:nvPr userDrawn="1"/>
        </p:nvSpPr>
        <p:spPr>
          <a:xfrm>
            <a:off x="3369149" y="3766684"/>
            <a:ext cx="5855303" cy="1015663"/>
          </a:xfrm>
          <a:prstGeom prst="rect">
            <a:avLst/>
          </a:prstGeom>
          <a:noFill/>
          <a:scene3d>
            <a:camera prst="orthographicFront">
              <a:rot lat="20651912" lon="861116" rev="7765"/>
            </a:camera>
            <a:lightRig rig="threePt" dir="t"/>
          </a:scene3d>
        </p:spPr>
        <p:txBody>
          <a:bodyPr wrap="square">
            <a:spAutoFit/>
          </a:bodyPr>
          <a:lstStyle/>
          <a:p>
            <a:pPr algn="ctr"/>
            <a:r>
              <a:rPr lang="en-PH" sz="6000" b="0" i="0" spc="-150" baseline="0" dirty="0">
                <a:ln>
                  <a:noFill/>
                </a:ln>
                <a:solidFill>
                  <a:srgbClr val="002060"/>
                </a:solidFill>
                <a:effectLst/>
                <a:latin typeface="Bahnschrift SemiCondensed" panose="020B0502040204020203" pitchFamily="34" charset="0"/>
                <a:ea typeface="Verdana" panose="020B0604030504040204" pitchFamily="34" charset="0"/>
                <a:cs typeface="Helvetica" panose="020B0604020202020204" pitchFamily="34" charset="0"/>
              </a:rPr>
              <a:t>TRANSFORMS</a:t>
            </a:r>
          </a:p>
        </p:txBody>
      </p:sp>
    </p:spTree>
    <p:extLst>
      <p:ext uri="{BB962C8B-B14F-4D97-AF65-F5344CB8AC3E}">
        <p14:creationId xmlns:p14="http://schemas.microsoft.com/office/powerpoint/2010/main" val="1040615975"/>
      </p:ext>
    </p:extLst>
  </p:cSld>
  <p:clrMapOvr>
    <a:masterClrMapping/>
  </p:clrMapOvr>
  <p:extLst>
    <p:ext uri="{DCECCB84-F9BA-43D5-87BE-67443E8EF086}">
      <p15:sldGuideLst xmlns:p15="http://schemas.microsoft.com/office/powerpoint/2012/main">
        <p15:guide id="1" orient="horz" pos="2184"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305 - Computational Imaging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949242"/>
            <a:ext cx="8058151" cy="1177612"/>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00206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solidFill>
                    <a:schemeClr val="tx1"/>
                  </a:solidFill>
                </a:ln>
                <a:solidFill>
                  <a:srgbClr val="002060"/>
                </a:solidFill>
                <a:effectLst>
                  <a:outerShdw dist="381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FFC000"/>
            </a:outerShdw>
          </a:effectLst>
        </p:spPr>
      </p:pic>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a:p>
        </p:txBody>
      </p:sp>
      <p:grpSp>
        <p:nvGrpSpPr>
          <p:cNvPr id="12" name="Group 11">
            <a:extLst>
              <a:ext uri="{FF2B5EF4-FFF2-40B4-BE49-F238E27FC236}">
                <a16:creationId xmlns:a16="http://schemas.microsoft.com/office/drawing/2014/main" id="{A4693759-34FC-FBCE-ABBE-AA6FD7E86521}"/>
              </a:ext>
            </a:extLst>
          </p:cNvPr>
          <p:cNvGrpSpPr/>
          <p:nvPr userDrawn="1"/>
        </p:nvGrpSpPr>
        <p:grpSpPr>
          <a:xfrm>
            <a:off x="457200" y="2078912"/>
            <a:ext cx="6509208" cy="1143536"/>
            <a:chOff x="457200" y="3429000"/>
            <a:chExt cx="6509208" cy="1143536"/>
          </a:xfrm>
        </p:grpSpPr>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91354"/>
              <a:ext cx="650920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spc="-300" dirty="0">
                  <a:solidFill>
                    <a:srgbClr val="FFC000"/>
                  </a:solidFill>
                  <a:effectLst>
                    <a:outerShdw dist="38100" dir="8100000" algn="tr" rotWithShape="0">
                      <a:srgbClr val="002060"/>
                    </a:outerShdw>
                  </a:effectLst>
                  <a:latin typeface="Bahnschrift SemiBold" panose="020B0502040204020203" pitchFamily="34" charset="0"/>
                </a:rPr>
                <a:t>		 key observations</a:t>
              </a:r>
            </a:p>
          </p:txBody>
        </p:sp>
        <p:pic>
          <p:nvPicPr>
            <p:cNvPr id="14" name="Graphic 13" descr="A lightbulb">
              <a:extLst>
                <a:ext uri="{FF2B5EF4-FFF2-40B4-BE49-F238E27FC236}">
                  <a16:creationId xmlns:a16="http://schemas.microsoft.com/office/drawing/2014/main" id="{4C2D8F07-5D0C-A510-D9CA-C7FEBE01B735}"/>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002060"/>
              </a:outerShdw>
            </a:effectLst>
          </p:spPr>
        </p:pic>
      </p:gr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3293354"/>
            <a:ext cx="8058152" cy="2151781"/>
          </a:xfrm>
          <a:prstGeom prst="rect">
            <a:avLst/>
          </a:prstGeom>
          <a:noFill/>
          <a:ln>
            <a:noFill/>
          </a:ln>
        </p:spPr>
        <p:txBody>
          <a:bodyPr spcFirstLastPara="1" wrap="square" lIns="91425" tIns="45700" rIns="91425" bIns="45700" anchor="t" anchorCtr="0">
            <a:normAutofit/>
          </a:bodyPr>
          <a:lstStyle>
            <a:lvl1pPr marL="312896" lvl="0" indent="-214313" algn="l">
              <a:spcBef>
                <a:spcPts val="0"/>
              </a:spcBef>
              <a:spcAft>
                <a:spcPts val="0"/>
              </a:spcAft>
              <a:buClr>
                <a:srgbClr val="FFC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16" name="Google Shape;29;p31">
            <a:extLst>
              <a:ext uri="{FF2B5EF4-FFF2-40B4-BE49-F238E27FC236}">
                <a16:creationId xmlns:a16="http://schemas.microsoft.com/office/drawing/2014/main" id="{D8622480-41A5-CA42-51F1-3E2BDB6802F4}"/>
              </a:ext>
            </a:extLst>
          </p:cNvPr>
          <p:cNvSpPr txBox="1">
            <a:spLocks noGrp="1"/>
          </p:cNvSpPr>
          <p:nvPr>
            <p:ph type="body" idx="11" hasCustomPrompt="1"/>
          </p:nvPr>
        </p:nvSpPr>
        <p:spPr>
          <a:xfrm>
            <a:off x="628648" y="5816603"/>
            <a:ext cx="8058152" cy="468841"/>
          </a:xfrm>
          <a:prstGeom prst="rect">
            <a:avLst/>
          </a:prstGeom>
          <a:noFill/>
          <a:ln>
            <a:noFill/>
          </a:ln>
        </p:spPr>
        <p:txBody>
          <a:bodyPr spcFirstLastPara="1" wrap="square" lIns="91425" tIns="45700" rIns="91425" bIns="45700" anchor="t" anchorCtr="0">
            <a:noAutofit/>
          </a:bodyPr>
          <a:lstStyle>
            <a:lvl1pPr marL="270033" lvl="0" indent="-171450" algn="l">
              <a:spcBef>
                <a:spcPts val="0"/>
              </a:spcBef>
              <a:spcAft>
                <a:spcPts val="0"/>
              </a:spcAft>
              <a:buClr>
                <a:srgbClr val="C00000"/>
              </a:buClr>
              <a:buSzPct val="100000"/>
              <a:buFont typeface="Wingdings" panose="05000000000000000000" pitchFamily="2" charset="2"/>
              <a:buChar char="§"/>
              <a:defRPr sz="1200" spc="0">
                <a:solidFill>
                  <a:srgbClr val="C00000"/>
                </a:solidFill>
                <a:effectLst/>
                <a:latin typeface="Bahnschrift Semi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GITHUB:</a:t>
            </a:r>
          </a:p>
          <a:p>
            <a:r>
              <a:rPr lang="en-PH" dirty="0"/>
              <a:t>GOOGLE DRIVE:</a:t>
            </a:r>
          </a:p>
          <a:p>
            <a:endParaRPr lang="en-PH" dirty="0"/>
          </a:p>
        </p:txBody>
      </p:sp>
      <p:sp>
        <p:nvSpPr>
          <p:cNvPr id="17" name="TextBox 16">
            <a:extLst>
              <a:ext uri="{FF2B5EF4-FFF2-40B4-BE49-F238E27FC236}">
                <a16:creationId xmlns:a16="http://schemas.microsoft.com/office/drawing/2014/main" id="{A8B4850B-96CC-FEF3-5F30-A7761AB3B5A0}"/>
              </a:ext>
            </a:extLst>
          </p:cNvPr>
          <p:cNvSpPr txBox="1"/>
          <p:nvPr userDrawn="1"/>
        </p:nvSpPr>
        <p:spPr>
          <a:xfrm>
            <a:off x="536051" y="5447271"/>
            <a:ext cx="4572000" cy="369332"/>
          </a:xfrm>
          <a:prstGeom prst="rect">
            <a:avLst/>
          </a:prstGeom>
          <a:noFill/>
        </p:spPr>
        <p:txBody>
          <a:bodyPr wrap="square">
            <a:spAutoFit/>
          </a:bodyPr>
          <a:lstStyle/>
          <a:p>
            <a:pPr algn="l"/>
            <a:r>
              <a:rPr lang="en-PH" sz="1800" b="1" spc="600" baseline="0" dirty="0">
                <a:solidFill>
                  <a:schemeClr val="bg1"/>
                </a:solidFill>
                <a:effectLst/>
                <a:highlight>
                  <a:srgbClr val="800000"/>
                </a:highlight>
                <a:latin typeface="Bahnschrift" panose="020B0502040204020203" pitchFamily="34" charset="0"/>
                <a:ea typeface="Verdana" panose="020B0604030504040204" pitchFamily="34" charset="0"/>
              </a:rPr>
              <a:t> SOURCE CODE</a:t>
            </a:r>
          </a:p>
        </p:txBody>
      </p:sp>
      <p:pic>
        <p:nvPicPr>
          <p:cNvPr id="2" name="Graphic 1" descr="Planet earth and moon">
            <a:extLst>
              <a:ext uri="{FF2B5EF4-FFF2-40B4-BE49-F238E27FC236}">
                <a16:creationId xmlns:a16="http://schemas.microsoft.com/office/drawing/2014/main" id="{018DA0F3-64BE-B213-A9B2-2B57FF06F9F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966635"/>
          </a:xfrm>
          <a:prstGeom prst="rect">
            <a:avLst/>
          </a:prstGeom>
          <a:noFill/>
          <a:ln>
            <a:noFill/>
          </a:ln>
        </p:spPr>
        <p:txBody>
          <a:bodyPr spcFirstLastPara="1" wrap="square" lIns="91425" tIns="45700" rIns="91425" bIns="45700" anchor="t" anchorCtr="0">
            <a:noAutofit/>
          </a:bodyPr>
          <a:lstStyle>
            <a:lvl1pPr marL="312896" lvl="0" indent="-214313" algn="l">
              <a:spcBef>
                <a:spcPts val="0"/>
              </a:spcBef>
              <a:spcAft>
                <a:spcPts val="600"/>
              </a:spcAft>
              <a:buClr>
                <a:srgbClr val="00206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628648" y="592963"/>
            <a:ext cx="8058151"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002060"/>
                </a:solidFill>
                <a:effectLst>
                  <a:outerShdw dist="508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reflection</a:t>
            </a:r>
            <a:endParaRPr dirty="0"/>
          </a:p>
        </p:txBody>
      </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dirty="0"/>
          </a:p>
        </p:txBody>
      </p:sp>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4538057"/>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solidFill>
                  <a:srgbClr val="FFC000"/>
                </a:solidFill>
                <a:effectLst>
                  <a:outerShdw dist="50800" dir="8100000" algn="tr" rotWithShape="0">
                    <a:srgbClr val="002060"/>
                  </a:outerShdw>
                </a:effectLst>
              </a:rPr>
              <a:t>		 </a:t>
            </a:r>
            <a:r>
              <a:rPr lang="en-US" spc="-300" dirty="0">
                <a:solidFill>
                  <a:srgbClr val="FFC000"/>
                </a:solidFill>
                <a:effectLst>
                  <a:outerShdw dist="50800" dir="8100000" algn="tr" rotWithShape="0">
                    <a:srgbClr val="002060"/>
                  </a:outerShdw>
                </a:effectLst>
                <a:latin typeface="Bahnschrift SemiBold" panose="020B0502040204020203" pitchFamily="34" charset="0"/>
              </a:rPr>
              <a:t>references</a:t>
            </a:r>
          </a:p>
        </p:txBody>
      </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5229698"/>
            <a:ext cx="8058152" cy="1035339"/>
          </a:xfrm>
          <a:prstGeom prst="rect">
            <a:avLst/>
          </a:prstGeom>
          <a:noFill/>
          <a:ln>
            <a:noFill/>
          </a:ln>
        </p:spPr>
        <p:txBody>
          <a:bodyPr spcFirstLastPara="1" wrap="square" lIns="91425" tIns="45700" rIns="91425" bIns="45700" anchor="t" anchorCtr="0">
            <a:noAutofit/>
          </a:bodyPr>
          <a:lstStyle>
            <a:lvl1pPr marL="312896" lvl="0" indent="-214313" algn="l">
              <a:lnSpc>
                <a:spcPct val="100000"/>
              </a:lnSpc>
              <a:spcBef>
                <a:spcPts val="0"/>
              </a:spcBef>
              <a:spcAft>
                <a:spcPts val="0"/>
              </a:spcAft>
              <a:buClr>
                <a:srgbClr val="FFC00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pic>
        <p:nvPicPr>
          <p:cNvPr id="3" name="Graphic 2" descr="Quill with solid fill">
            <a:extLst>
              <a:ext uri="{FF2B5EF4-FFF2-40B4-BE49-F238E27FC236}">
                <a16:creationId xmlns:a16="http://schemas.microsoft.com/office/drawing/2014/main" id="{B9FFA53B-2F18-9DF8-3F6A-763705EA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48" y="108870"/>
            <a:ext cx="1216291" cy="1216291"/>
          </a:xfrm>
          <a:prstGeom prst="rect">
            <a:avLst/>
          </a:prstGeom>
          <a:effectLst>
            <a:outerShdw dist="38100" dir="8100000" algn="tr" rotWithShape="0">
              <a:srgbClr val="FFC000"/>
            </a:outerShdw>
          </a:effectLst>
        </p:spPr>
      </p:pic>
      <p:pic>
        <p:nvPicPr>
          <p:cNvPr id="5" name="Graphic 4" descr="Books on shelf with solid fill">
            <a:extLst>
              <a:ext uri="{FF2B5EF4-FFF2-40B4-BE49-F238E27FC236}">
                <a16:creationId xmlns:a16="http://schemas.microsoft.com/office/drawing/2014/main" id="{AB4532E4-388F-287E-4D9F-36F277E56A3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648" y="4291796"/>
            <a:ext cx="1057912" cy="1057912"/>
          </a:xfrm>
          <a:prstGeom prst="rect">
            <a:avLst/>
          </a:prstGeom>
          <a:effectLst>
            <a:outerShdw dist="38100" dir="8100000" algn="tr" rotWithShape="0">
              <a:srgbClr val="002060"/>
            </a:outerShdw>
          </a:effectLst>
        </p:spPr>
      </p:pic>
      <p:pic>
        <p:nvPicPr>
          <p:cNvPr id="2" name="Graphic 1" descr="Planet earth and moon">
            <a:extLst>
              <a:ext uri="{FF2B5EF4-FFF2-40B4-BE49-F238E27FC236}">
                <a16:creationId xmlns:a16="http://schemas.microsoft.com/office/drawing/2014/main" id="{D2AAEF58-3392-E77E-B7C7-F27889A78C4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19347638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305 - Computational Imaging</a:t>
            </a:r>
            <a:endParaRPr lang="en-US" dirty="0"/>
          </a:p>
        </p:txBody>
      </p:sp>
      <p:sp>
        <p:nvSpPr>
          <p:cNvPr id="2" name="Title 1"/>
          <p:cNvSpPr>
            <a:spLocks noGrp="1"/>
          </p:cNvSpPr>
          <p:nvPr>
            <p:ph type="title"/>
          </p:nvPr>
        </p:nvSpPr>
        <p:spPr/>
        <p:txBody>
          <a:bodyPr/>
          <a:lstStyle>
            <a:lvl1pPr>
              <a:defRPr b="1" i="0" spc="0">
                <a:effectLst>
                  <a:outerShdw dist="38100" dir="8100000" algn="tr" rotWithShape="0">
                    <a:srgbClr val="467599"/>
                  </a:outerShdw>
                </a:effectLst>
                <a:latin typeface="Bahnschrift SemiBold Condensed"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pc="0">
                <a:latin typeface="Bahnschrift SemiLight" panose="020B0502040204020203" pitchFamily="34" charset="0"/>
              </a:defRPr>
            </a:lvl1pPr>
            <a:lvl2pPr>
              <a:defRPr spc="0">
                <a:latin typeface="Bahnschrift SemiLight" panose="020B0502040204020203" pitchFamily="34" charset="0"/>
              </a:defRPr>
            </a:lvl2pPr>
            <a:lvl3pPr>
              <a:defRPr spc="0">
                <a:latin typeface="Bahnschrift SemiLight" panose="020B0502040204020203" pitchFamily="34" charset="0"/>
              </a:defRPr>
            </a:lvl3pPr>
            <a:lvl4pPr>
              <a:defRPr spc="0">
                <a:latin typeface="Bahnschrift SemiLight" panose="020B0502040204020203" pitchFamily="34" charset="0"/>
              </a:defRPr>
            </a:lvl4pPr>
            <a:lvl5pPr>
              <a:defRPr spc="0">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pic>
        <p:nvPicPr>
          <p:cNvPr id="4" name="Graphic 3" descr="Planet earth and moon">
            <a:extLst>
              <a:ext uri="{FF2B5EF4-FFF2-40B4-BE49-F238E27FC236}">
                <a16:creationId xmlns:a16="http://schemas.microsoft.com/office/drawing/2014/main" id="{D2D36B0F-BD7D-1F61-9387-72305D9C9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193858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305 - Computational Imaging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305 - Computational Imaging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65128"/>
            <a:ext cx="7886700" cy="5811836"/>
          </a:xfrm>
        </p:spPr>
        <p:txBody>
          <a:bodyPr/>
          <a:lstStyle>
            <a:lvl1pPr>
              <a:defRPr spc="0">
                <a:latin typeface="Bahnschrift SemiLight" panose="020B0502040204020203" pitchFamily="34" charset="0"/>
              </a:defRPr>
            </a:lvl1pPr>
            <a:lvl2pPr>
              <a:defRPr spc="0">
                <a:latin typeface="Bahnschrift SemiLight" panose="020B0502040204020203" pitchFamily="34" charset="0"/>
              </a:defRPr>
            </a:lvl2pPr>
            <a:lvl3pPr>
              <a:defRPr spc="0">
                <a:latin typeface="Bahnschrift SemiLight" panose="020B0502040204020203" pitchFamily="34" charset="0"/>
              </a:defRPr>
            </a:lvl3pPr>
            <a:lvl4pPr>
              <a:defRPr spc="0">
                <a:latin typeface="Bahnschrift SemiLight" panose="020B0502040204020203" pitchFamily="34" charset="0"/>
              </a:defRPr>
            </a:lvl4pPr>
            <a:lvl5pPr>
              <a:defRPr spc="0">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Physics 305 - Computational Imaging</a:t>
            </a:r>
            <a:endParaRPr lang="en-US" dirty="0"/>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pic>
        <p:nvPicPr>
          <p:cNvPr id="4" name="Graphic 3" descr="Planet earth and moon">
            <a:extLst>
              <a:ext uri="{FF2B5EF4-FFF2-40B4-BE49-F238E27FC236}">
                <a16:creationId xmlns:a16="http://schemas.microsoft.com/office/drawing/2014/main" id="{D2D36B0F-BD7D-1F61-9387-72305D9C9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204895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Graphic 3" descr="An organic corner shape">
            <a:extLst>
              <a:ext uri="{FF2B5EF4-FFF2-40B4-BE49-F238E27FC236}">
                <a16:creationId xmlns:a16="http://schemas.microsoft.com/office/drawing/2014/main" id="{B7EA906F-3662-DC50-634F-A92E6C6BED00}"/>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6200000" flipH="1">
            <a:off x="0" y="0"/>
            <a:ext cx="4572001" cy="4572001"/>
          </a:xfrm>
          <a:prstGeom prst="rect">
            <a:avLst/>
          </a:prstGeom>
        </p:spPr>
      </p:pic>
      <p:pic>
        <p:nvPicPr>
          <p:cNvPr id="9" name="Graphic 8" descr="An organic corner shape">
            <a:extLst>
              <a:ext uri="{FF2B5EF4-FFF2-40B4-BE49-F238E27FC236}">
                <a16:creationId xmlns:a16="http://schemas.microsoft.com/office/drawing/2014/main" id="{74B70A3F-820B-1E99-3381-9FE1147C1D10}"/>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5197339" y="2920077"/>
            <a:ext cx="3947160" cy="3947160"/>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a:noFill/>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dirty="0"/>
              <a:t>Physics 305 - Computational Imaging</a:t>
            </a:r>
          </a:p>
        </p:txBody>
      </p:sp>
      <p:sp>
        <p:nvSpPr>
          <p:cNvPr id="6" name="Slide Number Placeholder 5"/>
          <p:cNvSpPr>
            <a:spLocks noGrp="1"/>
          </p:cNvSpPr>
          <p:nvPr>
            <p:ph type="sldNum" sz="quarter" idx="4"/>
          </p:nvPr>
        </p:nvSpPr>
        <p:spPr>
          <a:xfrm>
            <a:off x="7588576" y="6356351"/>
            <a:ext cx="926773" cy="365125"/>
          </a:xfrm>
          <a:prstGeom prst="rect">
            <a:avLst/>
          </a:prstGeom>
          <a:noFill/>
        </p:spPr>
        <p:txBody>
          <a:bodyPr vert="horz" lIns="91440" tIns="45720" rIns="91440" bIns="45720" rtlCol="0" anchor="ctr"/>
          <a:lstStyle>
            <a:lvl1pPr algn="r">
              <a:defRPr sz="1800" b="1" i="0" spc="300">
                <a:ln w="1270">
                  <a:solidFill>
                    <a:schemeClr val="tx1"/>
                  </a:solidFill>
                </a:ln>
                <a:solidFill>
                  <a:srgbClr val="FFC000"/>
                </a:solidFill>
                <a:effectLst/>
                <a:latin typeface="Bahnschrift" panose="020B0502040204020203" pitchFamily="34" charset="0"/>
              </a:defRPr>
            </a:lvl1pPr>
          </a:lstStyle>
          <a:p>
            <a:fld id="{8262CFD8-7A98-47E6-A2CC-B17DDA24BA0E}" type="slidenum">
              <a:rPr lang="en-US" smtClean="0"/>
              <a:pPr/>
              <a:t>‹#›</a:t>
            </a:fld>
            <a:endParaRPr lang="en-US" dirty="0"/>
          </a:p>
        </p:txBody>
      </p:sp>
      <p:pic>
        <p:nvPicPr>
          <p:cNvPr id="8" name="Graphic 7" descr="A robot with a raised arm">
            <a:extLst>
              <a:ext uri="{FF2B5EF4-FFF2-40B4-BE49-F238E27FC236}">
                <a16:creationId xmlns:a16="http://schemas.microsoft.com/office/drawing/2014/main" id="{E0362193-FC52-20CC-55CF-DB70E75ECADE}"/>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99660" y="4233645"/>
            <a:ext cx="3028482" cy="3028482"/>
          </a:xfrm>
          <a:prstGeom prst="rect">
            <a:avLst/>
          </a:prstGeom>
        </p:spPr>
      </p:pic>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63" r:id="rId5"/>
    <p:sldLayoutId id="2147483664" r:id="rId6"/>
    <p:sldLayoutId id="2147483665" r:id="rId7"/>
    <p:sldLayoutId id="2147483666" r:id="rId8"/>
    <p:sldLayoutId id="2147483674" r:id="rId9"/>
    <p:sldLayoutId id="2147483667" r:id="rId10"/>
    <p:sldLayoutId id="2147483668" r:id="rId11"/>
    <p:sldLayoutId id="2147483669" r:id="rId12"/>
    <p:sldLayoutId id="2147483670" r:id="rId13"/>
    <p:sldLayoutId id="2147483671" r:id="rId14"/>
  </p:sldLayoutIdLst>
  <p:hf hdr="0" dt="0"/>
  <p:txStyles>
    <p:titleStyle>
      <a:lvl1pPr algn="l" defTabSz="914400" rtl="0" eaLnBrk="1" latinLnBrk="0" hangingPunct="1">
        <a:lnSpc>
          <a:spcPct val="90000"/>
        </a:lnSpc>
        <a:spcBef>
          <a:spcPct val="0"/>
        </a:spcBef>
        <a:buNone/>
        <a:defRPr sz="6000" kern="1200">
          <a:ln>
            <a:solidFill>
              <a:sysClr val="windowText" lastClr="000000"/>
            </a:solidFill>
          </a:ln>
          <a:solidFill>
            <a:srgbClr val="FFC000"/>
          </a:solidFill>
          <a:effectLst>
            <a:outerShdw dist="38100" dir="8100000" algn="tr" rotWithShape="0">
              <a:srgbClr val="002060"/>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800" b="0" i="0" kern="1200" spc="100" baseline="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400" b="0" i="0" kern="1200" spc="100" baseline="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000" b="0" i="0" kern="1200" spc="100" baseline="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1800" b="0" i="0" kern="1200" spc="100" baseline="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1800" b="0" i="0" kern="1200" spc="100" baseline="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eneprincipejr/Physics-305/tree/main/Activity%206%20-%20Radon%20Transform"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E850-6026-CA65-780B-7F590AB2C0C5}"/>
              </a:ext>
            </a:extLst>
          </p:cNvPr>
          <p:cNvSpPr>
            <a:spLocks noGrp="1"/>
          </p:cNvSpPr>
          <p:nvPr>
            <p:ph type="ctrTitle" idx="4294967295"/>
          </p:nvPr>
        </p:nvSpPr>
        <p:spPr>
          <a:xfrm>
            <a:off x="685800" y="1122363"/>
            <a:ext cx="7772400" cy="2387600"/>
          </a:xfrm>
        </p:spPr>
        <p:txBody>
          <a:bodyPr/>
          <a:lstStyle/>
          <a:p>
            <a:r>
              <a:rPr lang="en-US" dirty="0"/>
              <a:t> </a:t>
            </a:r>
          </a:p>
        </p:txBody>
      </p:sp>
      <p:sp>
        <p:nvSpPr>
          <p:cNvPr id="3" name="Subtitle 2">
            <a:extLst>
              <a:ext uri="{FF2B5EF4-FFF2-40B4-BE49-F238E27FC236}">
                <a16:creationId xmlns:a16="http://schemas.microsoft.com/office/drawing/2014/main" id="{8FFE78E9-2F63-B49B-3DE7-AE8969DDF59D}"/>
              </a:ext>
            </a:extLst>
          </p:cNvPr>
          <p:cNvSpPr>
            <a:spLocks noGrp="1"/>
          </p:cNvSpPr>
          <p:nvPr>
            <p:ph type="subTitle" idx="4294967295"/>
          </p:nvPr>
        </p:nvSpPr>
        <p:spPr>
          <a:xfrm>
            <a:off x="1143000" y="3602038"/>
            <a:ext cx="6858000" cy="1655762"/>
          </a:xfrm>
        </p:spPr>
        <p:txBody>
          <a:bodyPr/>
          <a:lstStyle/>
          <a:p>
            <a:pPr marL="0" indent="0">
              <a:buNone/>
            </a:pPr>
            <a:r>
              <a:rPr lang="en-US" dirty="0"/>
              <a:t> </a:t>
            </a:r>
          </a:p>
        </p:txBody>
      </p:sp>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0F429D-0782-4F73-0BEF-7C7A8F75F74D}"/>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9F41588C-3AF2-1412-0037-EB6140801168}"/>
              </a:ext>
            </a:extLst>
          </p:cNvPr>
          <p:cNvSpPr>
            <a:spLocks noGrp="1"/>
          </p:cNvSpPr>
          <p:nvPr>
            <p:ph type="title"/>
          </p:nvPr>
        </p:nvSpPr>
        <p:spPr/>
        <p:txBody>
          <a:bodyPr/>
          <a:lstStyle/>
          <a:p>
            <a:r>
              <a:rPr lang="en-US" dirty="0"/>
              <a:t>3D Contours</a:t>
            </a:r>
          </a:p>
        </p:txBody>
      </p:sp>
      <p:sp>
        <p:nvSpPr>
          <p:cNvPr id="4" name="Content Placeholder 3">
            <a:extLst>
              <a:ext uri="{FF2B5EF4-FFF2-40B4-BE49-F238E27FC236}">
                <a16:creationId xmlns:a16="http://schemas.microsoft.com/office/drawing/2014/main" id="{312F3C44-19F4-9C96-927A-6D4CF654E3BD}"/>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05988062-803B-229A-52EE-E0EF26C887C6}"/>
              </a:ext>
            </a:extLst>
          </p:cNvPr>
          <p:cNvSpPr>
            <a:spLocks noGrp="1"/>
          </p:cNvSpPr>
          <p:nvPr>
            <p:ph type="sldNum" sz="quarter" idx="12"/>
          </p:nvPr>
        </p:nvSpPr>
        <p:spPr/>
        <p:txBody>
          <a:bodyPr/>
          <a:lstStyle/>
          <a:p>
            <a:fld id="{8262CFD8-7A98-47E6-A2CC-B17DDA24BA0E}" type="slidenum">
              <a:rPr lang="en-US" smtClean="0"/>
              <a:t>10</a:t>
            </a:fld>
            <a:endParaRPr lang="en-US"/>
          </a:p>
        </p:txBody>
      </p:sp>
      <p:pic>
        <p:nvPicPr>
          <p:cNvPr id="6" name="Picture 5">
            <a:extLst>
              <a:ext uri="{FF2B5EF4-FFF2-40B4-BE49-F238E27FC236}">
                <a16:creationId xmlns:a16="http://schemas.microsoft.com/office/drawing/2014/main" id="{D1D69270-8844-4AE2-B456-6E6647160150}"/>
              </a:ext>
            </a:extLst>
          </p:cNvPr>
          <p:cNvPicPr>
            <a:picLocks noChangeAspect="1"/>
          </p:cNvPicPr>
          <p:nvPr/>
        </p:nvPicPr>
        <p:blipFill>
          <a:blip r:embed="rId2"/>
          <a:stretch>
            <a:fillRect/>
          </a:stretch>
        </p:blipFill>
        <p:spPr>
          <a:xfrm>
            <a:off x="69562" y="1027364"/>
            <a:ext cx="4572000" cy="5329146"/>
          </a:xfrm>
          <a:prstGeom prst="rect">
            <a:avLst/>
          </a:prstGeom>
        </p:spPr>
      </p:pic>
      <p:pic>
        <p:nvPicPr>
          <p:cNvPr id="8" name="Picture 7">
            <a:extLst>
              <a:ext uri="{FF2B5EF4-FFF2-40B4-BE49-F238E27FC236}">
                <a16:creationId xmlns:a16="http://schemas.microsoft.com/office/drawing/2014/main" id="{B1C6B55A-ACC6-F34B-9A37-ABD74B5AD5ED}"/>
              </a:ext>
            </a:extLst>
          </p:cNvPr>
          <p:cNvPicPr>
            <a:picLocks noChangeAspect="1"/>
          </p:cNvPicPr>
          <p:nvPr/>
        </p:nvPicPr>
        <p:blipFill>
          <a:blip r:embed="rId3"/>
          <a:stretch>
            <a:fillRect/>
          </a:stretch>
        </p:blipFill>
        <p:spPr>
          <a:xfrm>
            <a:off x="4502437" y="0"/>
            <a:ext cx="4572000" cy="5171029"/>
          </a:xfrm>
          <a:prstGeom prst="rect">
            <a:avLst/>
          </a:prstGeom>
        </p:spPr>
      </p:pic>
    </p:spTree>
    <p:extLst>
      <p:ext uri="{BB962C8B-B14F-4D97-AF65-F5344CB8AC3E}">
        <p14:creationId xmlns:p14="http://schemas.microsoft.com/office/powerpoint/2010/main" val="404343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7FB7D9-CC02-D2B2-44CD-B236FB3D10A1}"/>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C689D43E-F2A3-955F-3802-F8B5FEA92104}"/>
              </a:ext>
            </a:extLst>
          </p:cNvPr>
          <p:cNvSpPr>
            <a:spLocks noGrp="1"/>
          </p:cNvSpPr>
          <p:nvPr>
            <p:ph type="title"/>
          </p:nvPr>
        </p:nvSpPr>
        <p:spPr/>
        <p:txBody>
          <a:bodyPr/>
          <a:lstStyle/>
          <a:p>
            <a:r>
              <a:rPr lang="en-US" dirty="0"/>
              <a:t>Stacking</a:t>
            </a:r>
          </a:p>
        </p:txBody>
      </p:sp>
      <p:sp>
        <p:nvSpPr>
          <p:cNvPr id="4" name="Content Placeholder 3">
            <a:extLst>
              <a:ext uri="{FF2B5EF4-FFF2-40B4-BE49-F238E27FC236}">
                <a16:creationId xmlns:a16="http://schemas.microsoft.com/office/drawing/2014/main" id="{B23E6837-88C2-3DCE-7E5B-93493584998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345796BB-CD11-68A9-904C-A609C808024B}"/>
              </a:ext>
            </a:extLst>
          </p:cNvPr>
          <p:cNvSpPr>
            <a:spLocks noGrp="1"/>
          </p:cNvSpPr>
          <p:nvPr>
            <p:ph type="sldNum" sz="quarter" idx="12"/>
          </p:nvPr>
        </p:nvSpPr>
        <p:spPr/>
        <p:txBody>
          <a:bodyPr/>
          <a:lstStyle/>
          <a:p>
            <a:fld id="{8262CFD8-7A98-47E6-A2CC-B17DDA24BA0E}" type="slidenum">
              <a:rPr lang="en-US" smtClean="0"/>
              <a:t>11</a:t>
            </a:fld>
            <a:endParaRPr lang="en-US"/>
          </a:p>
        </p:txBody>
      </p:sp>
      <p:pic>
        <p:nvPicPr>
          <p:cNvPr id="8" name="Picture 7">
            <a:extLst>
              <a:ext uri="{FF2B5EF4-FFF2-40B4-BE49-F238E27FC236}">
                <a16:creationId xmlns:a16="http://schemas.microsoft.com/office/drawing/2014/main" id="{6F192C0B-910D-5EB4-6F1C-40E0A1498248}"/>
              </a:ext>
            </a:extLst>
          </p:cNvPr>
          <p:cNvPicPr>
            <a:picLocks noChangeAspect="1"/>
          </p:cNvPicPr>
          <p:nvPr/>
        </p:nvPicPr>
        <p:blipFill>
          <a:blip r:embed="rId2"/>
          <a:stretch>
            <a:fillRect/>
          </a:stretch>
        </p:blipFill>
        <p:spPr>
          <a:xfrm>
            <a:off x="0" y="1206911"/>
            <a:ext cx="4572000" cy="4556098"/>
          </a:xfrm>
          <a:prstGeom prst="rect">
            <a:avLst/>
          </a:prstGeom>
        </p:spPr>
      </p:pic>
      <p:pic>
        <p:nvPicPr>
          <p:cNvPr id="9" name="Picture 8">
            <a:extLst>
              <a:ext uri="{FF2B5EF4-FFF2-40B4-BE49-F238E27FC236}">
                <a16:creationId xmlns:a16="http://schemas.microsoft.com/office/drawing/2014/main" id="{EF6B1942-367E-5697-4514-B30FEB7489E7}"/>
              </a:ext>
            </a:extLst>
          </p:cNvPr>
          <p:cNvPicPr>
            <a:picLocks noChangeAspect="1"/>
          </p:cNvPicPr>
          <p:nvPr/>
        </p:nvPicPr>
        <p:blipFill>
          <a:blip r:embed="rId3"/>
          <a:stretch>
            <a:fillRect/>
          </a:stretch>
        </p:blipFill>
        <p:spPr>
          <a:xfrm>
            <a:off x="4572000" y="0"/>
            <a:ext cx="4572000" cy="5235677"/>
          </a:xfrm>
          <a:prstGeom prst="rect">
            <a:avLst/>
          </a:prstGeom>
        </p:spPr>
      </p:pic>
    </p:spTree>
    <p:extLst>
      <p:ext uri="{BB962C8B-B14F-4D97-AF65-F5344CB8AC3E}">
        <p14:creationId xmlns:p14="http://schemas.microsoft.com/office/powerpoint/2010/main" val="914225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6483B3-727B-6750-9ED6-B2F4881BD404}"/>
              </a:ext>
            </a:extLst>
          </p:cNvPr>
          <p:cNvSpPr>
            <a:spLocks noGrp="1"/>
          </p:cNvSpPr>
          <p:nvPr>
            <p:ph type="body" idx="1"/>
          </p:nvPr>
        </p:nvSpPr>
        <p:spPr/>
        <p:txBody>
          <a:bodyPr>
            <a:noAutofit/>
          </a:bodyPr>
          <a:lstStyle/>
          <a:p>
            <a:pPr marL="98583" indent="457200">
              <a:spcBef>
                <a:spcPts val="0"/>
              </a:spcBef>
              <a:buNone/>
            </a:pPr>
            <a:r>
              <a:rPr lang="en-US" sz="1600" dirty="0"/>
              <a:t>I have always wondered how CT scans work and how internal organs such as the brain are images. In this activity, radon transforms yielded sinograms of an image through the principle of projecting at various angles. This was done on synthetic images of increasing complexity. Information along the edges wasn’t resolved by the radon transform due to its polar acquisition. I was also able to reconstruct a 3D visualization of successive brain images of MRI scans.  I would like to acknowledge </a:t>
            </a:r>
            <a:r>
              <a:rPr lang="en-US" sz="1600" dirty="0" err="1"/>
              <a:t>Reinier</a:t>
            </a:r>
            <a:r>
              <a:rPr lang="en-US" sz="1600" dirty="0"/>
              <a:t> Ramos for helping me process the </a:t>
            </a:r>
            <a:r>
              <a:rPr lang="en-US" sz="1600" dirty="0" err="1"/>
              <a:t>MRI.mat</a:t>
            </a:r>
            <a:r>
              <a:rPr lang="en-US" sz="1600" dirty="0"/>
              <a:t> file and for sharing his code for the corresponding 3D visualization in Python. </a:t>
            </a:r>
            <a:br>
              <a:rPr lang="en-US" sz="1600" dirty="0"/>
            </a:br>
            <a:br>
              <a:rPr lang="en-US" sz="1600" dirty="0"/>
            </a:br>
            <a:r>
              <a:rPr lang="en-US" sz="1600" dirty="0"/>
              <a:t>With that said, I’d give myself a score of </a:t>
            </a:r>
            <a:r>
              <a:rPr lang="en-US" sz="2400" dirty="0">
                <a:highlight>
                  <a:srgbClr val="FFEE9E"/>
                </a:highlight>
                <a:latin typeface="Bahnschrift SemiBold" panose="020B0502040204020203" pitchFamily="34" charset="0"/>
              </a:rPr>
              <a:t>105/100</a:t>
            </a:r>
            <a:endParaRPr lang="en-US" sz="1600" dirty="0">
              <a:highlight>
                <a:srgbClr val="FFEE9E"/>
              </a:highlight>
              <a:latin typeface="Bahnschrift SemiBold" panose="020B0502040204020203" pitchFamily="34" charset="0"/>
            </a:endParaRPr>
          </a:p>
        </p:txBody>
      </p:sp>
      <p:sp>
        <p:nvSpPr>
          <p:cNvPr id="3" name="Title 2">
            <a:extLst>
              <a:ext uri="{FF2B5EF4-FFF2-40B4-BE49-F238E27FC236}">
                <a16:creationId xmlns:a16="http://schemas.microsoft.com/office/drawing/2014/main" id="{EF5EA2E9-543C-5772-1879-751B1BAA6A2E}"/>
              </a:ext>
            </a:extLst>
          </p:cNvPr>
          <p:cNvSpPr>
            <a:spLocks noGrp="1"/>
          </p:cNvSpPr>
          <p:nvPr>
            <p:ph type="title"/>
          </p:nvPr>
        </p:nvSpPr>
        <p:spPr/>
        <p:txBody>
          <a:bodyPr/>
          <a:lstStyle/>
          <a:p>
            <a:r>
              <a:rPr lang="en-US" dirty="0"/>
              <a:t>	reflection</a:t>
            </a:r>
          </a:p>
        </p:txBody>
      </p:sp>
      <p:sp>
        <p:nvSpPr>
          <p:cNvPr id="4" name="Footer Placeholder 3">
            <a:extLst>
              <a:ext uri="{FF2B5EF4-FFF2-40B4-BE49-F238E27FC236}">
                <a16:creationId xmlns:a16="http://schemas.microsoft.com/office/drawing/2014/main" id="{E462F082-5F9E-BA92-CF27-85284CDAA079}"/>
              </a:ext>
            </a:extLst>
          </p:cNvPr>
          <p:cNvSpPr>
            <a:spLocks noGrp="1"/>
          </p:cNvSpPr>
          <p:nvPr>
            <p:ph type="ftr" sz="quarter" idx="3"/>
          </p:nvPr>
        </p:nvSpPr>
        <p:spPr/>
        <p:txBody>
          <a:bodyPr/>
          <a:lstStyle/>
          <a:p>
            <a:r>
              <a:rPr lang="en-US"/>
              <a:t>Physics 305 - Computational Imaging</a:t>
            </a:r>
            <a:endParaRPr lang="en-US" dirty="0"/>
          </a:p>
        </p:txBody>
      </p:sp>
      <p:sp>
        <p:nvSpPr>
          <p:cNvPr id="5" name="Slide Number Placeholder 4">
            <a:extLst>
              <a:ext uri="{FF2B5EF4-FFF2-40B4-BE49-F238E27FC236}">
                <a16:creationId xmlns:a16="http://schemas.microsoft.com/office/drawing/2014/main" id="{E59FD54D-8B8D-B294-4630-7806F2DCBE31}"/>
              </a:ext>
            </a:extLst>
          </p:cNvPr>
          <p:cNvSpPr>
            <a:spLocks noGrp="1"/>
          </p:cNvSpPr>
          <p:nvPr>
            <p:ph type="sldNum" sz="quarter" idx="4"/>
          </p:nvPr>
        </p:nvSpPr>
        <p:spPr/>
        <p:txBody>
          <a:bodyPr/>
          <a:lstStyle/>
          <a:p>
            <a:fld id="{8262CFD8-7A98-47E6-A2CC-B17DDA24BA0E}" type="slidenum">
              <a:rPr lang="en-US" smtClean="0"/>
              <a:pPr/>
              <a:t>12</a:t>
            </a:fld>
            <a:endParaRPr lang="en-US"/>
          </a:p>
        </p:txBody>
      </p:sp>
      <p:sp>
        <p:nvSpPr>
          <p:cNvPr id="6" name="Text Placeholder 5">
            <a:extLst>
              <a:ext uri="{FF2B5EF4-FFF2-40B4-BE49-F238E27FC236}">
                <a16:creationId xmlns:a16="http://schemas.microsoft.com/office/drawing/2014/main" id="{1325DC06-CF2F-26E1-794C-D4FBA1291416}"/>
              </a:ext>
            </a:extLst>
          </p:cNvPr>
          <p:cNvSpPr>
            <a:spLocks noGrp="1"/>
          </p:cNvSpPr>
          <p:nvPr>
            <p:ph type="body" idx="10"/>
          </p:nvPr>
        </p:nvSpPr>
        <p:spPr/>
        <p:txBody>
          <a:bodyPr/>
          <a:lstStyle/>
          <a:p>
            <a:pPr>
              <a:lnSpc>
                <a:spcPct val="100000"/>
              </a:lnSpc>
            </a:pPr>
            <a:r>
              <a:rPr lang="en-US" dirty="0"/>
              <a:t>[1] M. Soriano, Physics 305 – The Radon Transform, (2023).</a:t>
            </a:r>
          </a:p>
          <a:p>
            <a:r>
              <a:rPr lang="en-US" dirty="0"/>
              <a:t>[2] M. Soriano, Physics 305 – Volume Visualization, (2023).</a:t>
            </a:r>
          </a:p>
          <a:p>
            <a:pPr marL="98583" marR="0" lvl="0" indent="0" algn="l" defTabSz="914400" rtl="0" eaLnBrk="1" fontAlgn="auto" latinLnBrk="0" hangingPunct="1">
              <a:lnSpc>
                <a:spcPct val="150000"/>
              </a:lnSpc>
              <a:spcBef>
                <a:spcPts val="0"/>
              </a:spcBef>
              <a:spcAft>
                <a:spcPts val="0"/>
              </a:spcAft>
              <a:buClr>
                <a:srgbClr val="FFC000"/>
              </a:buClr>
              <a:buSzPct val="100000"/>
              <a:buFont typeface="Wingdings" panose="05000000000000000000" pitchFamily="2" charset="2"/>
              <a:buNone/>
              <a:tabLst/>
              <a:defRPr/>
            </a:pPr>
            <a:r>
              <a:rPr kumimoji="0" lang="en-PH" sz="1800" b="1" i="0" u="none" strike="noStrike" kern="1200" cap="none" spc="600" normalizeH="0" baseline="0" noProof="0" dirty="0">
                <a:ln>
                  <a:noFill/>
                </a:ln>
                <a:solidFill>
                  <a:prstClr val="white"/>
                </a:solidFill>
                <a:effectLst/>
                <a:highlight>
                  <a:srgbClr val="800000"/>
                </a:highlight>
                <a:uLnTx/>
                <a:uFillTx/>
                <a:latin typeface="Bahnschrift" panose="020B0502040204020203" pitchFamily="34" charset="0"/>
                <a:ea typeface="Verdana" panose="020B0604030504040204" pitchFamily="34" charset="0"/>
              </a:rPr>
              <a:t> SOURCE CODE</a:t>
            </a:r>
          </a:p>
          <a:p>
            <a:pPr marL="98583" marR="0" lvl="0" indent="0" algn="l" defTabSz="914400" rtl="0" eaLnBrk="1" fontAlgn="auto" latinLnBrk="0" hangingPunct="1">
              <a:lnSpc>
                <a:spcPct val="100000"/>
              </a:lnSpc>
              <a:spcBef>
                <a:spcPts val="0"/>
              </a:spcBef>
              <a:spcAft>
                <a:spcPts val="0"/>
              </a:spcAft>
              <a:buClr>
                <a:srgbClr val="FFC000"/>
              </a:buClr>
              <a:buSzPct val="100000"/>
              <a:buFont typeface="Wingdings" panose="05000000000000000000" pitchFamily="2" charset="2"/>
              <a:buNone/>
              <a:tabLst/>
              <a:defRPr/>
            </a:pPr>
            <a:r>
              <a:rPr kumimoji="0" lang="en-US" sz="1050" b="0" i="0" u="none" strike="noStrike" kern="1200" cap="none" spc="0" normalizeH="0" baseline="0" noProof="0" dirty="0">
                <a:ln>
                  <a:noFill/>
                </a:ln>
                <a:solidFill>
                  <a:prstClr val="black"/>
                </a:solidFill>
                <a:effectLst/>
                <a:uLnTx/>
                <a:uFillTx/>
                <a:latin typeface="Bahnschrift Light" panose="020B0502040204020203" pitchFamily="34" charset="0"/>
                <a:ea typeface="Verdana" panose="020B0604030504040204" pitchFamily="34" charset="0"/>
                <a:hlinkClick r:id="rId3"/>
              </a:rPr>
              <a:t>https://github.com/reneprincipejr/Physics-305/tree/main/Activity%206%20-%20Radon%20Transform</a:t>
            </a:r>
            <a:r>
              <a:rPr kumimoji="0" lang="en-US" sz="1050" b="0" i="0" u="none" strike="noStrike" kern="1200" cap="none" spc="0" normalizeH="0" baseline="0" noProof="0" dirty="0">
                <a:ln>
                  <a:noFill/>
                </a:ln>
                <a:solidFill>
                  <a:prstClr val="black"/>
                </a:solidFill>
                <a:effectLst/>
                <a:uLnTx/>
                <a:uFillTx/>
                <a:latin typeface="Bahnschrift Light" panose="020B0502040204020203" pitchFamily="34" charset="0"/>
                <a:ea typeface="Verdana" panose="020B0604030504040204" pitchFamily="34" charset="0"/>
              </a:rPr>
              <a:t> </a:t>
            </a:r>
            <a:endParaRPr lang="en-US" dirty="0"/>
          </a:p>
          <a:p>
            <a:pPr marL="98583" indent="0">
              <a:buNone/>
            </a:pPr>
            <a:endParaRPr lang="en-US" dirty="0"/>
          </a:p>
          <a:p>
            <a:pPr marL="98583" indent="0">
              <a:lnSpc>
                <a:spcPct val="100000"/>
              </a:lnSpc>
              <a:buNone/>
            </a:pPr>
            <a:r>
              <a:rPr lang="en-US" dirty="0"/>
              <a:t> </a:t>
            </a:r>
          </a:p>
        </p:txBody>
      </p:sp>
    </p:spTree>
    <p:extLst>
      <p:ext uri="{BB962C8B-B14F-4D97-AF65-F5344CB8AC3E}">
        <p14:creationId xmlns:p14="http://schemas.microsoft.com/office/powerpoint/2010/main" val="35004680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A845E8-B9E4-6195-2D41-BB53725A5D25}"/>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1FC556C4-F77C-7E17-DA3C-41BD1D92CD96}"/>
              </a:ext>
            </a:extLst>
          </p:cNvPr>
          <p:cNvSpPr>
            <a:spLocks noGrp="1"/>
          </p:cNvSpPr>
          <p:nvPr>
            <p:ph type="title"/>
          </p:nvPr>
        </p:nvSpPr>
        <p:spPr/>
        <p:txBody>
          <a:bodyPr/>
          <a:lstStyle/>
          <a:p>
            <a:r>
              <a:rPr lang="en-US" dirty="0"/>
              <a:t>Background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D27BEF5-D2DE-7159-FF3F-BC4393F7158A}"/>
                  </a:ext>
                </a:extLst>
              </p:cNvPr>
              <p:cNvSpPr>
                <a:spLocks noGrp="1"/>
              </p:cNvSpPr>
              <p:nvPr>
                <p:ph idx="1"/>
              </p:nvPr>
            </p:nvSpPr>
            <p:spPr/>
            <p:txBody>
              <a:bodyPr>
                <a:normAutofit/>
              </a:bodyPr>
              <a:lstStyle/>
              <a:p>
                <a:pPr marL="0" indent="0">
                  <a:buNone/>
                </a:pPr>
                <a:r>
                  <a:rPr lang="en-US" sz="2000" dirty="0"/>
                  <a:t>Commonly used for medical imaging applications, radon transform represents an image as a bunch of line integrals.  At a particular viewing angle, radon transform is essentially the total pixel intensity of a line crossing, that is </a:t>
                </a:r>
                <a:br>
                  <a:rPr lang="en-US" sz="2000" dirty="0"/>
                </a:br>
                <a:br>
                  <a:rPr lang="en-US" sz="2000" dirty="0"/>
                </a:b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𝑔</m:t>
                      </m:r>
                      <m:d>
                        <m:dPr>
                          <m:ctrlPr>
                            <a:rPr lang="en-US" sz="2000" i="1">
                              <a:latin typeface="Cambria Math" panose="02040503050406030204" pitchFamily="18" charset="0"/>
                            </a:rPr>
                          </m:ctrlPr>
                        </m:dPr>
                        <m:e>
                          <m:r>
                            <a:rPr lang="en-US" sz="2000" i="1">
                              <a:latin typeface="Cambria Math" panose="02040503050406030204" pitchFamily="18" charset="0"/>
                            </a:rPr>
                            <m:t>𝜌</m:t>
                          </m:r>
                          <m:r>
                            <a:rPr lang="en-US" sz="2000" i="1">
                              <a:latin typeface="Cambria Math" panose="02040503050406030204" pitchFamily="18" charset="0"/>
                            </a:rPr>
                            <m:t>,</m:t>
                          </m:r>
                          <m:r>
                            <a:rPr lang="en-US" sz="2000" i="1">
                              <a:latin typeface="Cambria Math" panose="02040503050406030204" pitchFamily="18" charset="0"/>
                            </a:rPr>
                            <m:t>𝜃</m:t>
                          </m:r>
                        </m:e>
                      </m:d>
                      <m:r>
                        <a:rPr lang="en-US" sz="2000" i="1">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𝛿</m:t>
                      </m:r>
                      <m:d>
                        <m:dPr>
                          <m:ctrlPr>
                            <a:rPr lang="en-US" sz="2000" i="1">
                              <a:latin typeface="Cambria Math" panose="02040503050406030204" pitchFamily="18" charset="0"/>
                            </a:rPr>
                          </m:ctrlPr>
                        </m:dPr>
                        <m:e>
                          <m:r>
                            <a:rPr lang="en-US" sz="2000" i="1">
                              <a:latin typeface="Cambria Math" panose="02040503050406030204" pitchFamily="18" charset="0"/>
                            </a:rPr>
                            <m:t>𝑥𝑐𝑜𝑠</m:t>
                          </m:r>
                          <m:r>
                            <a:rPr lang="en-US" sz="2000" i="1">
                              <a:latin typeface="Cambria Math" panose="02040503050406030204" pitchFamily="18" charset="0"/>
                            </a:rPr>
                            <m:t>𝜃</m:t>
                          </m:r>
                          <m:r>
                            <a:rPr lang="en-US" sz="2000" i="1">
                              <a:latin typeface="Cambria Math" panose="02040503050406030204" pitchFamily="18" charset="0"/>
                            </a:rPr>
                            <m:t>+</m:t>
                          </m:r>
                          <m:r>
                            <a:rPr lang="en-US" sz="2000" i="1">
                              <a:latin typeface="Cambria Math" panose="02040503050406030204" pitchFamily="18" charset="0"/>
                            </a:rPr>
                            <m:t>𝑦𝑠𝑖𝑛</m:t>
                          </m:r>
                          <m:r>
                            <a:rPr lang="en-US" sz="2000" i="1">
                              <a:latin typeface="Cambria Math" panose="02040503050406030204" pitchFamily="18" charset="0"/>
                            </a:rPr>
                            <m:t>𝜃</m:t>
                          </m:r>
                          <m:r>
                            <a:rPr lang="en-US" sz="2000" i="1">
                              <a:latin typeface="Cambria Math" panose="02040503050406030204" pitchFamily="18" charset="0"/>
                            </a:rPr>
                            <m:t>−</m:t>
                          </m:r>
                          <m:r>
                            <a:rPr lang="en-US" sz="2000" i="1">
                              <a:latin typeface="Cambria Math" panose="02040503050406030204" pitchFamily="18" charset="0"/>
                            </a:rPr>
                            <m:t>𝜌</m:t>
                          </m:r>
                        </m:e>
                      </m:d>
                      <m:r>
                        <a:rPr lang="en-US" sz="2000" i="1">
                          <a:latin typeface="Cambria Math" panose="02040503050406030204" pitchFamily="18" charset="0"/>
                        </a:rPr>
                        <m:t>𝑑𝑥𝑑𝑦</m:t>
                      </m:r>
                      <m:r>
                        <a:rPr lang="en-US" sz="2000" b="0" i="1" smtClean="0">
                          <a:latin typeface="Cambria Math" panose="02040503050406030204" pitchFamily="18" charset="0"/>
                        </a:rPr>
                        <m:t>.</m:t>
                      </m:r>
                    </m:oMath>
                  </m:oMathPara>
                </a14:m>
                <a:endParaRPr lang="en-US" sz="2000" dirty="0"/>
              </a:p>
              <a:p>
                <a:pPr marL="0" indent="0">
                  <a:buNone/>
                </a:pPr>
                <a:endParaRPr lang="en-US" sz="2000" i="1" dirty="0">
                  <a:latin typeface="Cambria Math" panose="02040503050406030204" pitchFamily="18" charset="0"/>
                </a:endParaRPr>
              </a:p>
              <a:p>
                <a:pPr marL="0" indent="0">
                  <a:buNone/>
                </a:pPr>
                <a:r>
                  <a:rPr lang="en-US" sz="2000" dirty="0"/>
                  <a:t>When plotted in the cartesian plane, this is called a sinogram. To recover the original image, the radon transform is back-projected by first converting the polar to cartesian, and then integrated for all the different angles, or essentially,</a:t>
                </a:r>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 = ∫</m:t>
                      </m:r>
                      <m:r>
                        <a:rPr lang="en-US" sz="2000" i="1">
                          <a:latin typeface="Cambria Math" panose="02040503050406030204" pitchFamily="18" charset="0"/>
                        </a:rPr>
                        <m:t>𝑓</m:t>
                      </m:r>
                      <m:r>
                        <a:rPr lang="en-US" sz="2000" i="1">
                          <a:latin typeface="Cambria Math" panose="02040503050406030204" pitchFamily="18" charset="0"/>
                        </a:rPr>
                        <m:t>𝜃</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𝑑</m:t>
                      </m:r>
                      <m:r>
                        <a:rPr lang="en-US" sz="2000" i="1">
                          <a:latin typeface="Cambria Math" panose="02040503050406030204" pitchFamily="18" charset="0"/>
                        </a:rPr>
                        <m:t>𝜃𝜋</m:t>
                      </m:r>
                      <m:r>
                        <a:rPr lang="en-US" sz="2000" i="1">
                          <a:latin typeface="Cambria Math" panose="02040503050406030204" pitchFamily="18" charset="0"/>
                        </a:rPr>
                        <m:t>0. </m:t>
                      </m:r>
                    </m:oMath>
                  </m:oMathPara>
                </a14:m>
                <a:endParaRPr lang="en-US" sz="2000" dirty="0"/>
              </a:p>
              <a:p>
                <a:pPr marL="0" indent="0">
                  <a:buNone/>
                </a:pPr>
                <a:endParaRPr lang="en-US" sz="2000" dirty="0"/>
              </a:p>
            </p:txBody>
          </p:sp>
        </mc:Choice>
        <mc:Fallback xmlns="">
          <p:sp>
            <p:nvSpPr>
              <p:cNvPr id="4" name="Content Placeholder 3">
                <a:extLst>
                  <a:ext uri="{FF2B5EF4-FFF2-40B4-BE49-F238E27FC236}">
                    <a16:creationId xmlns:a16="http://schemas.microsoft.com/office/drawing/2014/main" id="{4D27BEF5-D2DE-7159-FF3F-BC4393F7158A}"/>
                  </a:ext>
                </a:extLst>
              </p:cNvPr>
              <p:cNvSpPr>
                <a:spLocks noGrp="1" noRot="1" noChangeAspect="1" noMove="1" noResize="1" noEditPoints="1" noAdjustHandles="1" noChangeArrowheads="1" noChangeShapeType="1" noTextEdit="1"/>
              </p:cNvSpPr>
              <p:nvPr>
                <p:ph idx="1"/>
              </p:nvPr>
            </p:nvSpPr>
            <p:spPr>
              <a:blipFill>
                <a:blip r:embed="rId3"/>
                <a:stretch>
                  <a:fillRect l="-804" t="-754" r="-96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EAF0428-1DF8-4672-1EA5-29FADF300226}"/>
              </a:ext>
            </a:extLst>
          </p:cNvPr>
          <p:cNvSpPr>
            <a:spLocks noGrp="1"/>
          </p:cNvSpPr>
          <p:nvPr>
            <p:ph type="sldNum" sz="quarter" idx="12"/>
          </p:nvPr>
        </p:nvSpPr>
        <p:spPr/>
        <p:txBody>
          <a:bodyPr/>
          <a:lstStyle/>
          <a:p>
            <a:fld id="{8262CFD8-7A98-47E6-A2CC-B17DDA24BA0E}" type="slidenum">
              <a:rPr lang="en-US" smtClean="0"/>
              <a:t>2</a:t>
            </a:fld>
            <a:endParaRPr lang="en-US"/>
          </a:p>
        </p:txBody>
      </p:sp>
    </p:spTree>
    <p:extLst>
      <p:ext uri="{BB962C8B-B14F-4D97-AF65-F5344CB8AC3E}">
        <p14:creationId xmlns:p14="http://schemas.microsoft.com/office/powerpoint/2010/main" val="4005623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F8D90E-F30F-B3AC-D9C8-F219ADAD3C69}"/>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1BEE5A7C-1CA9-B49B-9EC9-C612FB6313CD}"/>
              </a:ext>
            </a:extLst>
          </p:cNvPr>
          <p:cNvSpPr>
            <a:spLocks noGrp="1"/>
          </p:cNvSpPr>
          <p:nvPr>
            <p:ph type="title"/>
          </p:nvPr>
        </p:nvSpPr>
        <p:spPr/>
        <p:txBody>
          <a:bodyPr/>
          <a:lstStyle/>
          <a:p>
            <a:r>
              <a:rPr lang="en-US" dirty="0"/>
              <a:t>Overview</a:t>
            </a:r>
          </a:p>
        </p:txBody>
      </p:sp>
      <p:sp>
        <p:nvSpPr>
          <p:cNvPr id="4" name="Content Placeholder 3">
            <a:extLst>
              <a:ext uri="{FF2B5EF4-FFF2-40B4-BE49-F238E27FC236}">
                <a16:creationId xmlns:a16="http://schemas.microsoft.com/office/drawing/2014/main" id="{DCD53A41-EE7D-EA27-9B2D-71822E736647}"/>
              </a:ext>
            </a:extLst>
          </p:cNvPr>
          <p:cNvSpPr>
            <a:spLocks noGrp="1"/>
          </p:cNvSpPr>
          <p:nvPr>
            <p:ph idx="1"/>
          </p:nvPr>
        </p:nvSpPr>
        <p:spPr/>
        <p:txBody>
          <a:bodyPr>
            <a:normAutofit/>
          </a:bodyPr>
          <a:lstStyle/>
          <a:p>
            <a:pPr marL="0" indent="0">
              <a:buNone/>
            </a:pPr>
            <a:r>
              <a:rPr lang="en-US" sz="2000" dirty="0"/>
              <a:t>In this activity, we demonstrate the radon transform and its sinogram </a:t>
            </a:r>
            <a:r>
              <a:rPr lang="en-US" sz="2000" dirty="0" err="1"/>
              <a:t>behaviour</a:t>
            </a:r>
            <a:r>
              <a:rPr lang="en-US" sz="2000" dirty="0"/>
              <a:t> for synthetic shapes with increasing complexity. Transformation in the Radon domain facilitates visualization of structures within the image. </a:t>
            </a:r>
          </a:p>
          <a:p>
            <a:pPr marL="0" indent="0">
              <a:buNone/>
              <a:tabLst>
                <a:tab pos="393700" algn="l"/>
              </a:tabLst>
            </a:pPr>
            <a:r>
              <a:rPr lang="en-US" sz="2000" dirty="0"/>
              <a:t>	Then, we visualize the reconstruction error after the inverse radon transform is implemented. Lastly, we carried 3D visualization from successive MRI image slices, demonstrating an application in computed tomography (CT). </a:t>
            </a:r>
          </a:p>
        </p:txBody>
      </p:sp>
      <p:sp>
        <p:nvSpPr>
          <p:cNvPr id="5" name="Slide Number Placeholder 4">
            <a:extLst>
              <a:ext uri="{FF2B5EF4-FFF2-40B4-BE49-F238E27FC236}">
                <a16:creationId xmlns:a16="http://schemas.microsoft.com/office/drawing/2014/main" id="{5E3FF2D7-44B3-7DDC-F78B-BFE32DF98220}"/>
              </a:ext>
            </a:extLst>
          </p:cNvPr>
          <p:cNvSpPr>
            <a:spLocks noGrp="1"/>
          </p:cNvSpPr>
          <p:nvPr>
            <p:ph type="sldNum" sz="quarter" idx="12"/>
          </p:nvPr>
        </p:nvSpPr>
        <p:spPr/>
        <p:txBody>
          <a:bodyPr/>
          <a:lstStyle/>
          <a:p>
            <a:fld id="{8262CFD8-7A98-47E6-A2CC-B17DDA24BA0E}" type="slidenum">
              <a:rPr lang="en-US" smtClean="0"/>
              <a:t>3</a:t>
            </a:fld>
            <a:endParaRPr lang="en-US"/>
          </a:p>
        </p:txBody>
      </p:sp>
      <p:pic>
        <p:nvPicPr>
          <p:cNvPr id="1026" name="Picture 2">
            <a:extLst>
              <a:ext uri="{FF2B5EF4-FFF2-40B4-BE49-F238E27FC236}">
                <a16:creationId xmlns:a16="http://schemas.microsoft.com/office/drawing/2014/main" id="{A3AE9C62-DF98-F853-4694-9CF1DF357B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774"/>
          <a:stretch/>
        </p:blipFill>
        <p:spPr bwMode="auto">
          <a:xfrm>
            <a:off x="914400" y="3599812"/>
            <a:ext cx="7315200" cy="2648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667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253B-94F0-69A7-749C-DC5500236BF0}"/>
              </a:ext>
            </a:extLst>
          </p:cNvPr>
          <p:cNvSpPr>
            <a:spLocks noGrp="1"/>
          </p:cNvSpPr>
          <p:nvPr>
            <p:ph type="title"/>
          </p:nvPr>
        </p:nvSpPr>
        <p:spPr>
          <a:xfrm>
            <a:off x="628649" y="365127"/>
            <a:ext cx="8672105" cy="662396"/>
          </a:xfrm>
        </p:spPr>
        <p:txBody>
          <a:bodyPr/>
          <a:lstStyle/>
          <a:p>
            <a:r>
              <a:rPr lang="en-US" dirty="0"/>
              <a:t>Radon Transform: Basic Shapes</a:t>
            </a:r>
          </a:p>
        </p:txBody>
      </p:sp>
      <p:sp>
        <p:nvSpPr>
          <p:cNvPr id="3" name="Footer Placeholder 2">
            <a:extLst>
              <a:ext uri="{FF2B5EF4-FFF2-40B4-BE49-F238E27FC236}">
                <a16:creationId xmlns:a16="http://schemas.microsoft.com/office/drawing/2014/main" id="{DD2C8FF7-11BE-66DE-1488-25F6C1C2854E}"/>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FDF0B1AF-A222-6415-CCF1-7941F15F032C}"/>
              </a:ext>
            </a:extLst>
          </p:cNvPr>
          <p:cNvSpPr>
            <a:spLocks noGrp="1"/>
          </p:cNvSpPr>
          <p:nvPr>
            <p:ph type="sldNum" sz="quarter" idx="12"/>
          </p:nvPr>
        </p:nvSpPr>
        <p:spPr/>
        <p:txBody>
          <a:bodyPr/>
          <a:lstStyle/>
          <a:p>
            <a:fld id="{8262CFD8-7A98-47E6-A2CC-B17DDA24BA0E}" type="slidenum">
              <a:rPr lang="en-US" smtClean="0"/>
              <a:t>4</a:t>
            </a:fld>
            <a:endParaRPr lang="en-US"/>
          </a:p>
        </p:txBody>
      </p:sp>
      <p:pic>
        <p:nvPicPr>
          <p:cNvPr id="3074" name="Picture 2">
            <a:extLst>
              <a:ext uri="{FF2B5EF4-FFF2-40B4-BE49-F238E27FC236}">
                <a16:creationId xmlns:a16="http://schemas.microsoft.com/office/drawing/2014/main" id="{2F062DA2-7D40-AF57-770D-3801332A2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7280"/>
            <a:ext cx="9144000" cy="24574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BC17FBD-0C8E-A9C3-2ECE-5523D55A1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7600"/>
            <a:ext cx="9144000" cy="247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765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97565-BD32-A58C-1698-B4A5CD0C364C}"/>
              </a:ext>
            </a:extLst>
          </p:cNvPr>
          <p:cNvSpPr>
            <a:spLocks noGrp="1"/>
          </p:cNvSpPr>
          <p:nvPr>
            <p:ph type="title"/>
          </p:nvPr>
        </p:nvSpPr>
        <p:spPr>
          <a:xfrm>
            <a:off x="628650" y="365127"/>
            <a:ext cx="8698230" cy="662396"/>
          </a:xfrm>
        </p:spPr>
        <p:txBody>
          <a:bodyPr/>
          <a:lstStyle/>
          <a:p>
            <a:r>
              <a:rPr lang="en-US" dirty="0"/>
              <a:t>Radon Transform: Basic Shapes</a:t>
            </a:r>
          </a:p>
        </p:txBody>
      </p:sp>
      <p:sp>
        <p:nvSpPr>
          <p:cNvPr id="3" name="Footer Placeholder 2">
            <a:extLst>
              <a:ext uri="{FF2B5EF4-FFF2-40B4-BE49-F238E27FC236}">
                <a16:creationId xmlns:a16="http://schemas.microsoft.com/office/drawing/2014/main" id="{7F023FC9-4FD3-7D3F-C18F-E09382255549}"/>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F32073E4-024A-33D4-BBF6-386902BDAB47}"/>
              </a:ext>
            </a:extLst>
          </p:cNvPr>
          <p:cNvSpPr>
            <a:spLocks noGrp="1"/>
          </p:cNvSpPr>
          <p:nvPr>
            <p:ph type="sldNum" sz="quarter" idx="12"/>
          </p:nvPr>
        </p:nvSpPr>
        <p:spPr/>
        <p:txBody>
          <a:bodyPr/>
          <a:lstStyle/>
          <a:p>
            <a:fld id="{8262CFD8-7A98-47E6-A2CC-B17DDA24BA0E}" type="slidenum">
              <a:rPr lang="en-US" smtClean="0"/>
              <a:t>5</a:t>
            </a:fld>
            <a:endParaRPr lang="en-US"/>
          </a:p>
        </p:txBody>
      </p:sp>
      <p:pic>
        <p:nvPicPr>
          <p:cNvPr id="4098" name="Picture 2">
            <a:extLst>
              <a:ext uri="{FF2B5EF4-FFF2-40B4-BE49-F238E27FC236}">
                <a16:creationId xmlns:a16="http://schemas.microsoft.com/office/drawing/2014/main" id="{B75376A7-29B1-0AE4-0BE9-CB1678244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7280"/>
            <a:ext cx="9144000" cy="24574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37F5512-C1CB-93E5-4202-BA067138F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7600"/>
            <a:ext cx="9144000" cy="244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016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448FD-0083-2522-7BB3-3AAB363C0266}"/>
              </a:ext>
            </a:extLst>
          </p:cNvPr>
          <p:cNvSpPr>
            <a:spLocks noGrp="1"/>
          </p:cNvSpPr>
          <p:nvPr>
            <p:ph type="title"/>
          </p:nvPr>
        </p:nvSpPr>
        <p:spPr>
          <a:xfrm>
            <a:off x="628650" y="365127"/>
            <a:ext cx="8921750" cy="662396"/>
          </a:xfrm>
        </p:spPr>
        <p:txBody>
          <a:bodyPr/>
          <a:lstStyle/>
          <a:p>
            <a:r>
              <a:rPr lang="en-US" dirty="0"/>
              <a:t>Radon Transform: Many Circles</a:t>
            </a:r>
          </a:p>
        </p:txBody>
      </p:sp>
      <p:sp>
        <p:nvSpPr>
          <p:cNvPr id="3" name="Footer Placeholder 2">
            <a:extLst>
              <a:ext uri="{FF2B5EF4-FFF2-40B4-BE49-F238E27FC236}">
                <a16:creationId xmlns:a16="http://schemas.microsoft.com/office/drawing/2014/main" id="{313242E5-3898-FF4B-9E9A-3B12C0765925}"/>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51DD3BCF-D68D-EA90-A27D-BB9DC8257763}"/>
              </a:ext>
            </a:extLst>
          </p:cNvPr>
          <p:cNvSpPr>
            <a:spLocks noGrp="1"/>
          </p:cNvSpPr>
          <p:nvPr>
            <p:ph type="sldNum" sz="quarter" idx="12"/>
          </p:nvPr>
        </p:nvSpPr>
        <p:spPr/>
        <p:txBody>
          <a:bodyPr/>
          <a:lstStyle/>
          <a:p>
            <a:fld id="{8262CFD8-7A98-47E6-A2CC-B17DDA24BA0E}" type="slidenum">
              <a:rPr lang="en-US" smtClean="0"/>
              <a:t>6</a:t>
            </a:fld>
            <a:endParaRPr lang="en-US"/>
          </a:p>
        </p:txBody>
      </p:sp>
      <p:pic>
        <p:nvPicPr>
          <p:cNvPr id="2050" name="Picture 2">
            <a:extLst>
              <a:ext uri="{FF2B5EF4-FFF2-40B4-BE49-F238E27FC236}">
                <a16:creationId xmlns:a16="http://schemas.microsoft.com/office/drawing/2014/main" id="{92DF18A7-B99D-B2EB-C2B2-0E1821694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7280"/>
            <a:ext cx="9144000" cy="24574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4B19947-BA7D-7696-EFC2-F22D10D821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57600"/>
            <a:ext cx="9144000" cy="244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681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96947D-AC3C-18CA-5D70-6A878C1B3911}"/>
              </a:ext>
            </a:extLst>
          </p:cNvPr>
          <p:cNvSpPr>
            <a:spLocks noGrp="1"/>
          </p:cNvSpPr>
          <p:nvPr>
            <p:ph type="ftr" sz="quarter" idx="11"/>
          </p:nvPr>
        </p:nvSpPr>
        <p:spPr/>
        <p:txBody>
          <a:bodyPr/>
          <a:lstStyle/>
          <a:p>
            <a:r>
              <a:rPr lang="en-US"/>
              <a:t>Physics 305 - Computational Imaging</a:t>
            </a:r>
          </a:p>
        </p:txBody>
      </p:sp>
      <p:sp>
        <p:nvSpPr>
          <p:cNvPr id="5" name="Title 4">
            <a:extLst>
              <a:ext uri="{FF2B5EF4-FFF2-40B4-BE49-F238E27FC236}">
                <a16:creationId xmlns:a16="http://schemas.microsoft.com/office/drawing/2014/main" id="{E3F54826-3575-9266-2049-F654AD12B6EC}"/>
              </a:ext>
            </a:extLst>
          </p:cNvPr>
          <p:cNvSpPr>
            <a:spLocks noGrp="1"/>
          </p:cNvSpPr>
          <p:nvPr>
            <p:ph type="title"/>
          </p:nvPr>
        </p:nvSpPr>
        <p:spPr/>
        <p:txBody>
          <a:bodyPr/>
          <a:lstStyle/>
          <a:p>
            <a:r>
              <a:rPr lang="en-US" dirty="0"/>
              <a:t>Discussion</a:t>
            </a:r>
          </a:p>
        </p:txBody>
      </p:sp>
      <p:sp>
        <p:nvSpPr>
          <p:cNvPr id="6" name="Content Placeholder 5">
            <a:extLst>
              <a:ext uri="{FF2B5EF4-FFF2-40B4-BE49-F238E27FC236}">
                <a16:creationId xmlns:a16="http://schemas.microsoft.com/office/drawing/2014/main" id="{A7D7D05A-FE4B-D52D-8A74-6EB9B45948AD}"/>
              </a:ext>
            </a:extLst>
          </p:cNvPr>
          <p:cNvSpPr>
            <a:spLocks noGrp="1"/>
          </p:cNvSpPr>
          <p:nvPr>
            <p:ph idx="1"/>
          </p:nvPr>
        </p:nvSpPr>
        <p:spPr/>
        <p:txBody>
          <a:bodyPr>
            <a:normAutofit/>
          </a:bodyPr>
          <a:lstStyle/>
          <a:p>
            <a:pPr marL="0" indent="0">
              <a:buNone/>
            </a:pPr>
            <a:r>
              <a:rPr lang="en-US" sz="1800" dirty="0"/>
              <a:t>As shown by the results, the x-axis of the sinogram represents the angles at which a line integral is obtained (0 to 180</a:t>
            </a:r>
            <a:r>
              <a:rPr lang="en-US" sz="1800" baseline="30000" dirty="0"/>
              <a:t>o</a:t>
            </a:r>
            <a:r>
              <a:rPr lang="en-US" sz="1800" dirty="0"/>
              <a:t>), while the y-axis represents the spatial extent (128 pixels). </a:t>
            </a:r>
          </a:p>
          <a:p>
            <a:pPr marL="0" indent="0">
              <a:buNone/>
              <a:tabLst>
                <a:tab pos="457200" algn="l"/>
              </a:tabLst>
            </a:pPr>
            <a:r>
              <a:rPr lang="en-US" sz="1800" dirty="0"/>
              <a:t>	Radon transform’s polar projection acquisition is evident on a circular aperture, where its sinogram has regular density. This means it returned equal line integral across all projection angles. Interestingly, the double slit’s information is preserved on a sinogram when a projection is done horizontally (at 0</a:t>
            </a:r>
            <a:r>
              <a:rPr lang="en-US" sz="1800" baseline="30000" dirty="0"/>
              <a:t>o</a:t>
            </a:r>
            <a:r>
              <a:rPr lang="en-US" sz="1800" dirty="0"/>
              <a:t> and 180</a:t>
            </a:r>
            <a:r>
              <a:rPr lang="en-US" sz="1800" baseline="30000" dirty="0"/>
              <a:t>o</a:t>
            </a:r>
            <a:r>
              <a:rPr lang="en-US" sz="1800" dirty="0"/>
              <a:t>), where density is lowest upon projection across the slit’s width rather than along vertical length.</a:t>
            </a:r>
          </a:p>
        </p:txBody>
      </p:sp>
      <p:sp>
        <p:nvSpPr>
          <p:cNvPr id="4" name="Slide Number Placeholder 3">
            <a:extLst>
              <a:ext uri="{FF2B5EF4-FFF2-40B4-BE49-F238E27FC236}">
                <a16:creationId xmlns:a16="http://schemas.microsoft.com/office/drawing/2014/main" id="{B2B5D93E-158F-5067-D117-5C9917D9ACEE}"/>
              </a:ext>
            </a:extLst>
          </p:cNvPr>
          <p:cNvSpPr>
            <a:spLocks noGrp="1"/>
          </p:cNvSpPr>
          <p:nvPr>
            <p:ph type="sldNum" sz="quarter" idx="12"/>
          </p:nvPr>
        </p:nvSpPr>
        <p:spPr/>
        <p:txBody>
          <a:bodyPr/>
          <a:lstStyle/>
          <a:p>
            <a:fld id="{8262CFD8-7A98-47E6-A2CC-B17DDA24BA0E}" type="slidenum">
              <a:rPr lang="en-US" smtClean="0"/>
              <a:t>7</a:t>
            </a:fld>
            <a:endParaRPr lang="en-US"/>
          </a:p>
        </p:txBody>
      </p:sp>
      <p:pic>
        <p:nvPicPr>
          <p:cNvPr id="5124" name="Picture 4">
            <a:extLst>
              <a:ext uri="{FF2B5EF4-FFF2-40B4-BE49-F238E27FC236}">
                <a16:creationId xmlns:a16="http://schemas.microsoft.com/office/drawing/2014/main" id="{A14FCFEA-FD8D-135C-6F56-79292A20B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40480"/>
            <a:ext cx="9144000"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703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FFC46DE-F7E8-F286-26BC-77412C0CB404}"/>
              </a:ext>
            </a:extLst>
          </p:cNvPr>
          <p:cNvSpPr>
            <a:spLocks noGrp="1"/>
          </p:cNvSpPr>
          <p:nvPr>
            <p:ph type="ftr" sz="quarter" idx="11"/>
          </p:nvPr>
        </p:nvSpPr>
        <p:spPr/>
        <p:txBody>
          <a:bodyPr/>
          <a:lstStyle/>
          <a:p>
            <a:r>
              <a:rPr lang="en-US"/>
              <a:t>Physics 305 - Computational Imaging</a:t>
            </a:r>
          </a:p>
        </p:txBody>
      </p:sp>
      <p:sp>
        <p:nvSpPr>
          <p:cNvPr id="6" name="Title 5">
            <a:extLst>
              <a:ext uri="{FF2B5EF4-FFF2-40B4-BE49-F238E27FC236}">
                <a16:creationId xmlns:a16="http://schemas.microsoft.com/office/drawing/2014/main" id="{C6753292-3ED7-FB5C-3C53-1878A3A846F1}"/>
              </a:ext>
            </a:extLst>
          </p:cNvPr>
          <p:cNvSpPr>
            <a:spLocks noGrp="1"/>
          </p:cNvSpPr>
          <p:nvPr>
            <p:ph type="title"/>
          </p:nvPr>
        </p:nvSpPr>
        <p:spPr/>
        <p:txBody>
          <a:bodyPr/>
          <a:lstStyle/>
          <a:p>
            <a:r>
              <a:rPr lang="en-US" dirty="0"/>
              <a:t>Discussion</a:t>
            </a:r>
          </a:p>
        </p:txBody>
      </p:sp>
      <p:sp>
        <p:nvSpPr>
          <p:cNvPr id="7" name="Content Placeholder 6">
            <a:extLst>
              <a:ext uri="{FF2B5EF4-FFF2-40B4-BE49-F238E27FC236}">
                <a16:creationId xmlns:a16="http://schemas.microsoft.com/office/drawing/2014/main" id="{DD0F3322-E522-CC2F-A2FF-138033DC1E42}"/>
              </a:ext>
            </a:extLst>
          </p:cNvPr>
          <p:cNvSpPr>
            <a:spLocks noGrp="1"/>
          </p:cNvSpPr>
          <p:nvPr>
            <p:ph idx="1"/>
          </p:nvPr>
        </p:nvSpPr>
        <p:spPr/>
        <p:txBody>
          <a:bodyPr>
            <a:normAutofit/>
          </a:bodyPr>
          <a:lstStyle/>
          <a:p>
            <a:pPr marL="0" indent="0">
              <a:buNone/>
            </a:pPr>
            <a:r>
              <a:rPr lang="en-US" sz="1800" dirty="0"/>
              <a:t>Interestingly, a circular artifact in the recovery was observed on the radon transforms of many circles and on the sample image as shown below. Information beyond this diameter were lost upon reconstruction. This corresponds to the polar nature acquisition of radon transform. </a:t>
            </a:r>
          </a:p>
          <a:p>
            <a:pPr marL="0" indent="0">
              <a:buNone/>
              <a:tabLst>
                <a:tab pos="457200" algn="l"/>
              </a:tabLst>
            </a:pPr>
            <a:r>
              <a:rPr lang="en-US" sz="1800" dirty="0"/>
              <a:t>	Overall, sinogram represents the radon transform on an image and it shows the embedded features within the object in the form of density. This is widely used in medicine applications, where X-rays are projected from all directions to create sinograms, representing the internal anatomical structures of the human bod. </a:t>
            </a:r>
          </a:p>
        </p:txBody>
      </p:sp>
      <p:sp>
        <p:nvSpPr>
          <p:cNvPr id="4" name="Slide Number Placeholder 3">
            <a:extLst>
              <a:ext uri="{FF2B5EF4-FFF2-40B4-BE49-F238E27FC236}">
                <a16:creationId xmlns:a16="http://schemas.microsoft.com/office/drawing/2014/main" id="{008E4D9A-4228-98F5-B2C1-4E6D3AC91604}"/>
              </a:ext>
            </a:extLst>
          </p:cNvPr>
          <p:cNvSpPr>
            <a:spLocks noGrp="1"/>
          </p:cNvSpPr>
          <p:nvPr>
            <p:ph type="sldNum" sz="quarter" idx="12"/>
          </p:nvPr>
        </p:nvSpPr>
        <p:spPr/>
        <p:txBody>
          <a:bodyPr/>
          <a:lstStyle/>
          <a:p>
            <a:fld id="{8262CFD8-7A98-47E6-A2CC-B17DDA24BA0E}" type="slidenum">
              <a:rPr lang="en-US" smtClean="0"/>
              <a:t>8</a:t>
            </a:fld>
            <a:endParaRPr lang="en-US"/>
          </a:p>
        </p:txBody>
      </p:sp>
      <p:pic>
        <p:nvPicPr>
          <p:cNvPr id="6146" name="Picture 2">
            <a:extLst>
              <a:ext uri="{FF2B5EF4-FFF2-40B4-BE49-F238E27FC236}">
                <a16:creationId xmlns:a16="http://schemas.microsoft.com/office/drawing/2014/main" id="{21B330EB-C014-BFE4-D61F-2073B7242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40480"/>
            <a:ext cx="91440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758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77229D-0E37-1D7E-8A70-500B5FDDE3C8}"/>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490E6390-4920-0478-AFE9-901952AA1E0E}"/>
              </a:ext>
            </a:extLst>
          </p:cNvPr>
          <p:cNvSpPr>
            <a:spLocks noGrp="1"/>
          </p:cNvSpPr>
          <p:nvPr>
            <p:ph type="title"/>
          </p:nvPr>
        </p:nvSpPr>
        <p:spPr/>
        <p:txBody>
          <a:bodyPr/>
          <a:lstStyle/>
          <a:p>
            <a:r>
              <a:rPr lang="en-US" dirty="0"/>
              <a:t>MRI Images</a:t>
            </a:r>
          </a:p>
        </p:txBody>
      </p:sp>
      <p:sp>
        <p:nvSpPr>
          <p:cNvPr id="8" name="Content Placeholder 7">
            <a:extLst>
              <a:ext uri="{FF2B5EF4-FFF2-40B4-BE49-F238E27FC236}">
                <a16:creationId xmlns:a16="http://schemas.microsoft.com/office/drawing/2014/main" id="{75DE1E95-4F8C-8436-7C03-8FDB9FD312C4}"/>
              </a:ext>
            </a:extLst>
          </p:cNvPr>
          <p:cNvSpPr>
            <a:spLocks noGrp="1"/>
          </p:cNvSpPr>
          <p:nvPr>
            <p:ph idx="1"/>
          </p:nvPr>
        </p:nvSpPr>
        <p:spPr/>
        <p:txBody>
          <a:bodyPr>
            <a:normAutofit/>
          </a:bodyPr>
          <a:lstStyle/>
          <a:p>
            <a:pPr marL="0" indent="0">
              <a:buNone/>
            </a:pPr>
            <a:r>
              <a:rPr lang="en-US" sz="2000" dirty="0"/>
              <a:t>Through sinograms, structures like cross-sectional of the brain are imaged. Shown below are the the sample MRI images recovered using a CT device at successive heights. In this part, we also attempted to visualize these MRI images in 3D.</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A2D2BD2A-C993-ACEB-0AB5-40A379E2AD3F}"/>
              </a:ext>
            </a:extLst>
          </p:cNvPr>
          <p:cNvSpPr>
            <a:spLocks noGrp="1"/>
          </p:cNvSpPr>
          <p:nvPr>
            <p:ph type="sldNum" sz="quarter" idx="12"/>
          </p:nvPr>
        </p:nvSpPr>
        <p:spPr/>
        <p:txBody>
          <a:bodyPr/>
          <a:lstStyle/>
          <a:p>
            <a:fld id="{8262CFD8-7A98-47E6-A2CC-B17DDA24BA0E}" type="slidenum">
              <a:rPr lang="en-US" smtClean="0"/>
              <a:t>9</a:t>
            </a:fld>
            <a:endParaRPr lang="en-US"/>
          </a:p>
        </p:txBody>
      </p:sp>
      <p:sp>
        <p:nvSpPr>
          <p:cNvPr id="7" name="AutoShape 2">
            <a:extLst>
              <a:ext uri="{FF2B5EF4-FFF2-40B4-BE49-F238E27FC236}">
                <a16:creationId xmlns:a16="http://schemas.microsoft.com/office/drawing/2014/main" id="{6DAE70B1-6806-2280-0328-2312EB63DB13}"/>
              </a:ext>
            </a:extLst>
          </p:cNvPr>
          <p:cNvSpPr>
            <a:spLocks noChangeAspect="1" noChangeArrowheads="1"/>
          </p:cNvSpPr>
          <p:nvPr/>
        </p:nvSpPr>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a:extLst>
              <a:ext uri="{FF2B5EF4-FFF2-40B4-BE49-F238E27FC236}">
                <a16:creationId xmlns:a16="http://schemas.microsoft.com/office/drawing/2014/main" id="{D5C401E8-88A1-493D-C40F-B4C09738D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56840"/>
            <a:ext cx="9144000" cy="3325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8038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3448</TotalTime>
  <Words>748</Words>
  <Application>Microsoft Macintosh PowerPoint</Application>
  <PresentationFormat>On-screen Show (4:3)</PresentationFormat>
  <Paragraphs>62</Paragraphs>
  <Slides>12</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vt:i4>
      </vt:variant>
    </vt:vector>
  </HeadingPairs>
  <TitlesOfParts>
    <vt:vector size="25" baseType="lpstr">
      <vt:lpstr>Arial</vt:lpstr>
      <vt:lpstr>Bahnschrift</vt:lpstr>
      <vt:lpstr>Bahnschrift Condensed</vt:lpstr>
      <vt:lpstr>Bahnschrift Light</vt:lpstr>
      <vt:lpstr>Bahnschrift SemiBold</vt:lpstr>
      <vt:lpstr>Bahnschrift SemiBold Condensed</vt:lpstr>
      <vt:lpstr>Bahnschrift SemiCondensed</vt:lpstr>
      <vt:lpstr>Bahnschrift SemiLight</vt:lpstr>
      <vt:lpstr>Calibri</vt:lpstr>
      <vt:lpstr>Cambria Math</vt:lpstr>
      <vt:lpstr>Söhne</vt:lpstr>
      <vt:lpstr>Wingdings</vt:lpstr>
      <vt:lpstr>Office Theme</vt:lpstr>
      <vt:lpstr> </vt:lpstr>
      <vt:lpstr>Background</vt:lpstr>
      <vt:lpstr>Overview</vt:lpstr>
      <vt:lpstr>Radon Transform: Basic Shapes</vt:lpstr>
      <vt:lpstr>Radon Transform: Basic Shapes</vt:lpstr>
      <vt:lpstr>Radon Transform: Many Circles</vt:lpstr>
      <vt:lpstr>Discussion</vt:lpstr>
      <vt:lpstr>Discussion</vt:lpstr>
      <vt:lpstr>MRI Images</vt:lpstr>
      <vt:lpstr>3D Contours</vt:lpstr>
      <vt:lpstr>Stacking</vt:lpstr>
      <vt:lpstr>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30</cp:revision>
  <cp:lastPrinted>2022-06-06T16:25:46Z</cp:lastPrinted>
  <dcterms:created xsi:type="dcterms:W3CDTF">2022-05-28T03:01:51Z</dcterms:created>
  <dcterms:modified xsi:type="dcterms:W3CDTF">2023-07-04T02:35:08Z</dcterms:modified>
</cp:coreProperties>
</file>